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390" r:id="rId2"/>
    <p:sldId id="694" r:id="rId3"/>
    <p:sldId id="350" r:id="rId4"/>
    <p:sldId id="675" r:id="rId5"/>
    <p:sldId id="662" r:id="rId6"/>
    <p:sldId id="687" r:id="rId7"/>
    <p:sldId id="688" r:id="rId8"/>
    <p:sldId id="668" r:id="rId9"/>
    <p:sldId id="680" r:id="rId10"/>
    <p:sldId id="681" r:id="rId11"/>
    <p:sldId id="663" r:id="rId12"/>
    <p:sldId id="695" r:id="rId13"/>
    <p:sldId id="308" r:id="rId14"/>
    <p:sldId id="701" r:id="rId15"/>
    <p:sldId id="702" r:id="rId16"/>
    <p:sldId id="677" r:id="rId17"/>
    <p:sldId id="381" r:id="rId18"/>
    <p:sldId id="698" r:id="rId19"/>
    <p:sldId id="306" r:id="rId20"/>
    <p:sldId id="703" r:id="rId21"/>
    <p:sldId id="679" r:id="rId22"/>
    <p:sldId id="707" r:id="rId23"/>
    <p:sldId id="708" r:id="rId24"/>
    <p:sldId id="709" r:id="rId25"/>
    <p:sldId id="280" r:id="rId26"/>
    <p:sldId id="399" r:id="rId27"/>
    <p:sldId id="664" r:id="rId28"/>
    <p:sldId id="696" r:id="rId29"/>
    <p:sldId id="453" r:id="rId30"/>
    <p:sldId id="692" r:id="rId31"/>
    <p:sldId id="398" r:id="rId32"/>
    <p:sldId id="669" r:id="rId33"/>
    <p:sldId id="670" r:id="rId34"/>
    <p:sldId id="693" r:id="rId35"/>
    <p:sldId id="402" r:id="rId36"/>
    <p:sldId id="396" r:id="rId37"/>
  </p:sldIdLst>
  <p:sldSz cx="9144000" cy="6858000" type="screen4x3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D050"/>
    <a:srgbClr val="BAD252"/>
    <a:srgbClr val="FF5F4F"/>
    <a:srgbClr val="FF9B86"/>
    <a:srgbClr val="5EADA3"/>
    <a:srgbClr val="BEBEBE"/>
    <a:srgbClr val="E6B521"/>
    <a:srgbClr val="8556B8"/>
    <a:srgbClr val="5EAEA3"/>
    <a:srgbClr val="C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45"/>
    <p:restoredTop sz="95037" autoAdjust="0"/>
  </p:normalViewPr>
  <p:slideViewPr>
    <p:cSldViewPr>
      <p:cViewPr varScale="1">
        <p:scale>
          <a:sx n="96" d="100"/>
          <a:sy n="96" d="100"/>
        </p:scale>
        <p:origin x="158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7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60" d="100"/>
          <a:sy n="160" d="100"/>
        </p:scale>
        <p:origin x="2600" y="1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valois/Documents/DARI/DARI%20A3/04%20-%20Comite&#769;%20e&#769;valuation/Support%20CE%20-%20allocation%20A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roux/Downloads/Statistiques_projets_FR_PRACE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roux/Downloads/Statistiques_projets_FR_PRACE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valois/Documents/DARI/ANALYSES%20COMMUNAUTAIRES/INRIA/Synthe&#768;se%20INRIA%202011-2017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 sz="1200" dirty="0">
                <a:solidFill>
                  <a:schemeClr val="tx1"/>
                </a:solidFill>
              </a:rPr>
              <a:t>Répartition des heures demandées pour les principaux Comité Thématique</a:t>
            </a:r>
          </a:p>
          <a:p>
            <a:pPr>
              <a:defRPr sz="1200">
                <a:solidFill>
                  <a:schemeClr val="tx1"/>
                </a:solidFill>
              </a:defRPr>
            </a:pPr>
            <a:r>
              <a:rPr lang="fr-FR" sz="1200" dirty="0">
                <a:solidFill>
                  <a:schemeClr val="tx1"/>
                </a:solidFill>
              </a:rPr>
              <a:t>(en heures normalisées)</a:t>
            </a:r>
          </a:p>
        </c:rich>
      </c:tx>
      <c:layout>
        <c:manualLayout>
          <c:xMode val="edge"/>
          <c:yMode val="edge"/>
          <c:x val="0.20905004109962358"/>
          <c:y val="1.49378139979471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20777827916282318"/>
          <c:y val="0.24637512967669239"/>
          <c:w val="0.23422738246726246"/>
          <c:h val="0.62172318858421671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3EE-D84C-B967-F5764024BB9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3EE-D84C-B967-F5764024BB9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3EE-D84C-B967-F5764024BB9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3EE-D84C-B967-F5764024BB9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3EE-D84C-B967-F5764024BB99}"/>
              </c:ext>
            </c:extLst>
          </c:dPt>
          <c:dLbls>
            <c:dLbl>
              <c:idx val="0"/>
              <c:layout>
                <c:manualLayout>
                  <c:x val="-6.1904230860979903E-2"/>
                  <c:y val="6.473052732443750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3EE-D84C-B967-F5764024BB99}"/>
                </c:ext>
              </c:extLst>
            </c:dLbl>
            <c:dLbl>
              <c:idx val="1"/>
              <c:layout>
                <c:manualLayout>
                  <c:x val="-4.3145373024319401E-2"/>
                  <c:y val="-0.12946105464887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3EE-D84C-B967-F5764024BB99}"/>
                </c:ext>
              </c:extLst>
            </c:dLbl>
            <c:dLbl>
              <c:idx val="2"/>
              <c:layout>
                <c:manualLayout>
                  <c:x val="5.4400687726315601E-2"/>
                  <c:y val="-8.962688398768289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3EE-D84C-B967-F5764024BB99}"/>
                </c:ext>
              </c:extLst>
            </c:dLbl>
            <c:dLbl>
              <c:idx val="3"/>
              <c:layout>
                <c:manualLayout>
                  <c:x val="4.8773030375317397E-2"/>
                  <c:y val="8.464761265503370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3EE-D84C-B967-F5764024BB99}"/>
                </c:ext>
              </c:extLst>
            </c:dLbl>
            <c:dLbl>
              <c:idx val="4"/>
              <c:layout>
                <c:manualLayout>
                  <c:x val="2.8138286754990801E-2"/>
                  <c:y val="0.11452324065092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3EE-D84C-B967-F5764024BB9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'Heures demandées'!$N$6:$N$10</c:f>
              <c:strCache>
                <c:ptCount val="5"/>
                <c:pt idx="0">
                  <c:v>CT2a, CT2b: Mécanique des fluides</c:v>
                </c:pt>
                <c:pt idx="1">
                  <c:v>CT5: Physique théorique</c:v>
                </c:pt>
                <c:pt idx="2">
                  <c:v>CT7, 8, 9: Biologie, chimie et matériaux</c:v>
                </c:pt>
                <c:pt idx="3">
                  <c:v>CT1, CT4: Sciences de l'univers</c:v>
                </c:pt>
                <c:pt idx="4">
                  <c:v>CT3, 6, 10: Autres applications (Informatique, santé)</c:v>
                </c:pt>
              </c:strCache>
            </c:strRef>
          </c:cat>
          <c:val>
            <c:numRef>
              <c:f>'Heures demandées'!$M$6:$M$10</c:f>
              <c:numCache>
                <c:formatCode>#,##0,,;;\-;</c:formatCode>
                <c:ptCount val="5"/>
                <c:pt idx="0">
                  <c:v>274602650</c:v>
                </c:pt>
                <c:pt idx="1">
                  <c:v>191021667.66666701</c:v>
                </c:pt>
                <c:pt idx="2">
                  <c:v>175055877.66666701</c:v>
                </c:pt>
                <c:pt idx="3">
                  <c:v>110635292.666667</c:v>
                </c:pt>
                <c:pt idx="4">
                  <c:v>73968261.333333299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3EE-D84C-B967-F5764024BB99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7872132535023298"/>
          <c:y val="0.26930800674671701"/>
          <c:w val="0.45749860370821899"/>
          <c:h val="0.624193493566601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 sz="1600" b="1" dirty="0">
                <a:solidFill>
                  <a:schemeClr val="tx1"/>
                </a:solidFill>
              </a:rPr>
              <a:t>Part des projets français</a:t>
            </a:r>
            <a:r>
              <a:rPr lang="fr-FR" sz="1600" b="1" baseline="0" dirty="0">
                <a:solidFill>
                  <a:schemeClr val="tx1"/>
                </a:solidFill>
              </a:rPr>
              <a:t> dans PRACE 2</a:t>
            </a:r>
            <a:endParaRPr lang="fr-FR" sz="16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7.7388891466519477E-2"/>
          <c:y val="9.282594331623971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Projets FR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('Detail par call 14 - 17'!$A$5,'Detail par call 14 - 17'!$E$5,'Detail par call 14 - 17'!$I$5,'Detail par call 14 - 17'!$M$5)</c:f>
              <c:strCache>
                <c:ptCount val="4"/>
                <c:pt idx="0">
                  <c:v>call 14</c:v>
                </c:pt>
                <c:pt idx="1">
                  <c:v>call 15</c:v>
                </c:pt>
                <c:pt idx="2">
                  <c:v>call 16</c:v>
                </c:pt>
                <c:pt idx="3">
                  <c:v>call 17</c:v>
                </c:pt>
              </c:strCache>
            </c:strRef>
          </c:cat>
          <c:val>
            <c:numRef>
              <c:f>('Detail par call 14 - 17'!$B$14,'Detail par call 14 - 17'!$F$13,'Detail par call 14 - 17'!$J$14,'Detail par call 14 - 17'!$N$12)</c:f>
              <c:numCache>
                <c:formatCode>General</c:formatCode>
                <c:ptCount val="4"/>
                <c:pt idx="0">
                  <c:v>13</c:v>
                </c:pt>
                <c:pt idx="1">
                  <c:v>5</c:v>
                </c:pt>
                <c:pt idx="2">
                  <c:v>13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82-2F41-A3B1-741BF6C4D13E}"/>
            </c:ext>
          </c:extLst>
        </c:ser>
        <c:ser>
          <c:idx val="1"/>
          <c:order val="1"/>
          <c:tx>
            <c:v>Projets non FR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('Detail par call 14 - 17'!$B$26,'Detail par call 14 - 17'!$F$21,'Detail par call 14 - 17'!$J$21,'Detail par call 14 - 17'!$N$23)</c:f>
              <c:numCache>
                <c:formatCode>General</c:formatCode>
                <c:ptCount val="4"/>
                <c:pt idx="0">
                  <c:v>62</c:v>
                </c:pt>
                <c:pt idx="1">
                  <c:v>41</c:v>
                </c:pt>
                <c:pt idx="2">
                  <c:v>40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82-2F41-A3B1-741BF6C4D1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1760559"/>
        <c:axId val="1103751807"/>
      </c:barChart>
      <c:catAx>
        <c:axId val="1161760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03751807"/>
        <c:crosses val="autoZero"/>
        <c:auto val="1"/>
        <c:lblAlgn val="ctr"/>
        <c:lblOffset val="100"/>
        <c:noMultiLvlLbl val="0"/>
      </c:catAx>
      <c:valAx>
        <c:axId val="1103751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200" b="1">
                    <a:solidFill>
                      <a:schemeClr val="tx1"/>
                    </a:solidFill>
                  </a:rPr>
                  <a:t>Nombre de projets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61760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FR" sz="1600" b="1">
                <a:solidFill>
                  <a:schemeClr val="tx1"/>
                </a:solidFill>
              </a:rPr>
              <a:t>Part des heures attribuées aux projets français</a:t>
            </a:r>
            <a:r>
              <a:rPr lang="fr-FR" sz="1600" b="1" baseline="0">
                <a:solidFill>
                  <a:schemeClr val="tx1"/>
                </a:solidFill>
              </a:rPr>
              <a:t> dans PRACE 2</a:t>
            </a:r>
            <a:endParaRPr lang="fr-FR" sz="1600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Projets FR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('Detail par call 14 - 17'!$A$5,'Detail par call 14 - 17'!$E$5,'Detail par call 14 - 17'!$I$5,'Detail par call 14 - 17'!$M$5)</c:f>
              <c:strCache>
                <c:ptCount val="4"/>
                <c:pt idx="0">
                  <c:v>call 14</c:v>
                </c:pt>
                <c:pt idx="1">
                  <c:v>call 15</c:v>
                </c:pt>
                <c:pt idx="2">
                  <c:v>call 16</c:v>
                </c:pt>
                <c:pt idx="3">
                  <c:v>call 17</c:v>
                </c:pt>
              </c:strCache>
            </c:strRef>
          </c:cat>
          <c:val>
            <c:numRef>
              <c:f>('Detail par call 14 - 17'!$C$14,'Detail par call 14 - 17'!$G$13,'Detail par call 14 - 17'!$K$14,'Detail par call 14 - 17'!$O$12)</c:f>
              <c:numCache>
                <c:formatCode>#,##0</c:formatCode>
                <c:ptCount val="4"/>
                <c:pt idx="0">
                  <c:v>273.95</c:v>
                </c:pt>
                <c:pt idx="1">
                  <c:v>105.8</c:v>
                </c:pt>
                <c:pt idx="2">
                  <c:v>532.70000000000005</c:v>
                </c:pt>
                <c:pt idx="3">
                  <c:v>370.06635294117649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6D-754B-B0C4-697964408F0B}"/>
            </c:ext>
          </c:extLst>
        </c:ser>
        <c:ser>
          <c:idx val="1"/>
          <c:order val="1"/>
          <c:tx>
            <c:v>Projets non FR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('Detail par call 14 - 17'!$C$26,'Detail par call 14 - 17'!$G$21,'Detail par call 14 - 17'!$K$21,'Detail par call 14 - 17'!$O$23)</c:f>
              <c:numCache>
                <c:formatCode>#,##0</c:formatCode>
                <c:ptCount val="4"/>
                <c:pt idx="0">
                  <c:v>1593.244166038</c:v>
                </c:pt>
                <c:pt idx="1">
                  <c:v>1793.3</c:v>
                </c:pt>
                <c:pt idx="2">
                  <c:v>1588.6039882352936</c:v>
                </c:pt>
                <c:pt idx="3">
                  <c:v>1470.5382352941176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6D-754B-B0C4-697964408F0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161760559"/>
        <c:axId val="1103751807"/>
      </c:barChart>
      <c:catAx>
        <c:axId val="1161760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03751807"/>
        <c:crosses val="autoZero"/>
        <c:auto val="1"/>
        <c:lblAlgn val="ctr"/>
        <c:lblOffset val="100"/>
        <c:noMultiLvlLbl val="0"/>
      </c:catAx>
      <c:valAx>
        <c:axId val="1103751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200" b="1" dirty="0">
                    <a:solidFill>
                      <a:schemeClr val="tx1"/>
                    </a:solidFill>
                  </a:rPr>
                  <a:t>Mh</a:t>
                </a:r>
                <a:r>
                  <a:rPr lang="fr-FR" sz="1200" b="1" baseline="0" dirty="0">
                    <a:solidFill>
                      <a:schemeClr val="tx1"/>
                    </a:solidFill>
                  </a:rPr>
                  <a:t> normalisées</a:t>
                </a:r>
                <a:endParaRPr lang="fr-FR" sz="1200" b="1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61760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000"/>
            </a:pPr>
            <a:r>
              <a:rPr lang="fr-FR" sz="1400" dirty="0"/>
              <a:t>Usage des moyens de calcul de GENCI par l'INRIA</a:t>
            </a:r>
          </a:p>
        </c:rich>
      </c:tx>
      <c:layout>
        <c:manualLayout>
          <c:xMode val="edge"/>
          <c:yMode val="edge"/>
          <c:x val="0.2709418591310197"/>
          <c:y val="9.1168199388793322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0744721808416756"/>
          <c:y val="0.20154015386139176"/>
          <c:w val="0.61637804625302506"/>
          <c:h val="0.72170534828821664"/>
        </c:manualLayout>
      </c:layout>
      <c:barChart>
        <c:barDir val="col"/>
        <c:grouping val="clustered"/>
        <c:varyColors val="0"/>
        <c:ser>
          <c:idx val="0"/>
          <c:order val="0"/>
          <c:tx>
            <c:v>Heures demandées</c:v>
          </c:tx>
          <c:invertIfNegative val="0"/>
          <c:cat>
            <c:numRef>
              <c:f>Synthèse!$B$5:$B$12</c:f>
              <c:numCache>
                <c:formatCode>General</c:formatCode>
                <c:ptCount val="8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</c:numCache>
            </c:numRef>
          </c:cat>
          <c:val>
            <c:numRef>
              <c:f>Synthèse!$C$5:$C$12</c:f>
              <c:numCache>
                <c:formatCode>_ * #,##0_)\ _€_ ;_ * \(#,##0\)\ _€_ ;_ * "-"??_)\ _€_ ;_ @_ </c:formatCode>
                <c:ptCount val="8"/>
                <c:pt idx="0">
                  <c:v>3431695.2380952383</c:v>
                </c:pt>
                <c:pt idx="1">
                  <c:v>7438571.4285714291</c:v>
                </c:pt>
                <c:pt idx="2">
                  <c:v>6704523.8095238097</c:v>
                </c:pt>
                <c:pt idx="3">
                  <c:v>2339761.9047619049</c:v>
                </c:pt>
                <c:pt idx="4">
                  <c:v>3893333.3333333335</c:v>
                </c:pt>
                <c:pt idx="5">
                  <c:v>6923400</c:v>
                </c:pt>
                <c:pt idx="6">
                  <c:v>11357500</c:v>
                </c:pt>
                <c:pt idx="7">
                  <c:v>13191958.823529413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6A-EC47-9125-1792B78433B6}"/>
            </c:ext>
          </c:extLst>
        </c:ser>
        <c:ser>
          <c:idx val="1"/>
          <c:order val="1"/>
          <c:tx>
            <c:v>Heures attribuées</c:v>
          </c:tx>
          <c:spPr>
            <a:solidFill>
              <a:srgbClr val="CD3B37"/>
            </a:solidFill>
          </c:spPr>
          <c:invertIfNegative val="0"/>
          <c:cat>
            <c:numRef>
              <c:f>Synthèse!$B$5:$B$12</c:f>
              <c:numCache>
                <c:formatCode>General</c:formatCode>
                <c:ptCount val="8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</c:numCache>
            </c:numRef>
          </c:cat>
          <c:val>
            <c:numRef>
              <c:f>Synthèse!$D$5:$D$12</c:f>
              <c:numCache>
                <c:formatCode>_ * #,##0_)\ _€_ ;_ * \(#,##0\)\ _€_ ;_ * "-"??_)\ _€_ ;_ @_ </c:formatCode>
                <c:ptCount val="8"/>
                <c:pt idx="0">
                  <c:v>1285385.7142857143</c:v>
                </c:pt>
                <c:pt idx="1">
                  <c:v>2020333.3333333335</c:v>
                </c:pt>
                <c:pt idx="2">
                  <c:v>2627261.9047619049</c:v>
                </c:pt>
                <c:pt idx="3">
                  <c:v>1636857.1428571427</c:v>
                </c:pt>
                <c:pt idx="4">
                  <c:v>3855333.3333333335</c:v>
                </c:pt>
                <c:pt idx="5">
                  <c:v>5683400</c:v>
                </c:pt>
                <c:pt idx="6">
                  <c:v>10570000</c:v>
                </c:pt>
                <c:pt idx="7">
                  <c:v>11226281.045751635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6A-EC47-9125-1792B78433B6}"/>
            </c:ext>
          </c:extLst>
        </c:ser>
        <c:ser>
          <c:idx val="2"/>
          <c:order val="2"/>
          <c:tx>
            <c:v>Heures consommées</c:v>
          </c:tx>
          <c:spPr>
            <a:solidFill>
              <a:srgbClr val="15B217"/>
            </a:solidFill>
          </c:spPr>
          <c:invertIfNegative val="0"/>
          <c:cat>
            <c:numRef>
              <c:f>Synthèse!$B$5:$B$12</c:f>
              <c:numCache>
                <c:formatCode>General</c:formatCode>
                <c:ptCount val="8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</c:numCache>
            </c:numRef>
          </c:cat>
          <c:val>
            <c:numRef>
              <c:f>Synthèse!$E$5:$E$12</c:f>
              <c:numCache>
                <c:formatCode>_ * #,##0_)\ _€_ ;_ * \(#,##0\)\ _€_ ;_ * "-"??_)\ _€_ ;_ @_ </c:formatCode>
                <c:ptCount val="8"/>
                <c:pt idx="0">
                  <c:v>1081219.0266666666</c:v>
                </c:pt>
                <c:pt idx="1">
                  <c:v>1028472.7733333334</c:v>
                </c:pt>
                <c:pt idx="2">
                  <c:v>1465682.5714285714</c:v>
                </c:pt>
                <c:pt idx="3">
                  <c:v>1282331.9047619049</c:v>
                </c:pt>
                <c:pt idx="4">
                  <c:v>3319602.4</c:v>
                </c:pt>
                <c:pt idx="5">
                  <c:v>4354207.4666666668</c:v>
                </c:pt>
                <c:pt idx="6">
                  <c:v>8178612.3999999985</c:v>
                </c:pt>
                <c:pt idx="7">
                  <c:v>7391234.2999999989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F6A-EC47-9125-1792B7843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17841592"/>
        <c:axId val="-2017725464"/>
      </c:barChart>
      <c:lineChart>
        <c:grouping val="standard"/>
        <c:varyColors val="0"/>
        <c:ser>
          <c:idx val="3"/>
          <c:order val="3"/>
          <c:tx>
            <c:v>Nombre de projets</c:v>
          </c:tx>
          <c:spPr>
            <a:ln w="19050" cmpd="sng"/>
          </c:spPr>
          <c:marker>
            <c:symbol val="triangle"/>
            <c:size val="3"/>
            <c:spPr>
              <a:ln w="19050" cmpd="sng"/>
            </c:spPr>
          </c:marker>
          <c:cat>
            <c:strRef>
              <c:f>(Synthèse!$G$38:$G$44,Synthèse!$G$46)</c:f>
              <c:strCache>
                <c:ptCount val="8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</c:strCache>
            </c:strRef>
          </c:cat>
          <c:val>
            <c:numRef>
              <c:f>Synthèse!$F$5:$F$12</c:f>
              <c:numCache>
                <c:formatCode>General</c:formatCode>
                <c:ptCount val="8"/>
                <c:pt idx="0">
                  <c:v>10</c:v>
                </c:pt>
                <c:pt idx="1">
                  <c:v>9</c:v>
                </c:pt>
                <c:pt idx="2">
                  <c:v>7</c:v>
                </c:pt>
                <c:pt idx="3">
                  <c:v>7</c:v>
                </c:pt>
                <c:pt idx="4">
                  <c:v>5</c:v>
                </c:pt>
                <c:pt idx="5">
                  <c:v>5</c:v>
                </c:pt>
                <c:pt idx="6">
                  <c:v>7</c:v>
                </c:pt>
                <c:pt idx="7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F6A-EC47-9125-1792B78433B6}"/>
            </c:ext>
          </c:extLst>
        </c:ser>
        <c:ser>
          <c:idx val="4"/>
          <c:order val="4"/>
          <c:tx>
            <c:v>Nombre de nouvelles équipes INRIA</c:v>
          </c:tx>
          <c:spPr>
            <a:ln w="19050">
              <a:solidFill>
                <a:srgbClr val="00B0F0"/>
              </a:solidFill>
            </a:ln>
          </c:spPr>
          <c:marker>
            <c:symbol val="diamond"/>
            <c:size val="3"/>
            <c:spPr>
              <a:solidFill>
                <a:srgbClr val="00B0F0"/>
              </a:solidFill>
              <a:ln w="19050">
                <a:solidFill>
                  <a:srgbClr val="00B0F0"/>
                </a:solidFill>
              </a:ln>
            </c:spPr>
          </c:marker>
          <c:cat>
            <c:strRef>
              <c:f>(Synthèse!$G$38:$G$44,Synthèse!$G$46)</c:f>
              <c:strCache>
                <c:ptCount val="8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</c:strCache>
            </c:strRef>
          </c:cat>
          <c:val>
            <c:numRef>
              <c:f>(Synthèse!$I$38,Synthèse!$H$39:$H$44,Synthèse!$H$46)</c:f>
              <c:numCache>
                <c:formatCode>General</c:formatCode>
                <c:ptCount val="8"/>
                <c:pt idx="1">
                  <c:v>2</c:v>
                </c:pt>
                <c:pt idx="2">
                  <c:v>5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3</c:v>
                </c:pt>
                <c:pt idx="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F6A-EC47-9125-1792B7843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48280152"/>
        <c:axId val="-2098866760"/>
      </c:lineChart>
      <c:catAx>
        <c:axId val="-20178415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17725464"/>
        <c:crosses val="autoZero"/>
        <c:auto val="1"/>
        <c:lblAlgn val="ctr"/>
        <c:lblOffset val="100"/>
        <c:noMultiLvlLbl val="0"/>
      </c:catAx>
      <c:valAx>
        <c:axId val="-201772546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fr-FR"/>
                  <a:t>Heures normalisées</a:t>
                </a:r>
              </a:p>
            </c:rich>
          </c:tx>
          <c:overlay val="0"/>
        </c:title>
        <c:numFmt formatCode="#0,,&quot; Mh&quot;" sourceLinked="0"/>
        <c:majorTickMark val="out"/>
        <c:minorTickMark val="none"/>
        <c:tickLblPos val="nextTo"/>
        <c:crossAx val="-2017841592"/>
        <c:crosses val="autoZero"/>
        <c:crossBetween val="between"/>
      </c:valAx>
      <c:valAx>
        <c:axId val="-2098866760"/>
        <c:scaling>
          <c:orientation val="minMax"/>
        </c:scaling>
        <c:delete val="0"/>
        <c:axPos val="r"/>
        <c:title>
          <c:tx>
            <c:rich>
              <a:bodyPr/>
              <a:lstStyle/>
              <a:p>
                <a:pPr>
                  <a:defRPr/>
                </a:pPr>
                <a:r>
                  <a:rPr lang="fr-FR"/>
                  <a:t>Nombre de projets ou d'équipes INRIA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048280152"/>
        <c:crosses val="max"/>
        <c:crossBetween val="between"/>
      </c:valAx>
      <c:catAx>
        <c:axId val="-20482801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98866760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77030344490136815"/>
          <c:y val="0.33359637212246107"/>
          <c:w val="0.22969655509863168"/>
          <c:h val="0.43179724292531141"/>
        </c:manualLayout>
      </c:layout>
      <c:overlay val="0"/>
      <c:txPr>
        <a:bodyPr/>
        <a:lstStyle/>
        <a:p>
          <a:pPr>
            <a:defRPr sz="1200"/>
          </a:pPr>
          <a:endParaRPr lang="fr-FR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900">
          <a:latin typeface="Helvetica"/>
          <a:cs typeface="Helvetica"/>
        </a:defRPr>
      </a:pPr>
      <a:endParaRPr lang="fr-F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04C91F-BF2C-5948-8149-3BAC9103646F}" type="doc">
      <dgm:prSet loTypeId="urn:microsoft.com/office/officeart/2005/8/layout/pyramid1" loCatId="" qsTypeId="urn:microsoft.com/office/officeart/2005/8/quickstyle/3D5" qsCatId="3D" csTypeId="urn:microsoft.com/office/officeart/2005/8/colors/accent4_3" csCatId="accent4" phldr="1"/>
      <dgm:spPr/>
    </dgm:pt>
    <dgm:pt modelId="{26F0F39B-9403-DB48-A443-1F05AACA6C4A}">
      <dgm:prSet phldrT="[Texte]" custT="1"/>
      <dgm:spPr>
        <a:solidFill>
          <a:srgbClr val="5EAEA5"/>
        </a:solidFill>
      </dgm:spPr>
      <dgm:t>
        <a:bodyPr anchor="ctr" anchorCtr="1"/>
        <a:lstStyle/>
        <a:p>
          <a:r>
            <a:rPr lang="fr-FR" sz="1600" dirty="0"/>
            <a:t>Tier1</a:t>
          </a:r>
          <a:br>
            <a:rPr lang="fr-FR" sz="1600" dirty="0"/>
          </a:br>
          <a:r>
            <a:rPr lang="fr-FR" sz="1400" b="1" dirty="0"/>
            <a:t>Nationaux</a:t>
          </a:r>
        </a:p>
      </dgm:t>
    </dgm:pt>
    <dgm:pt modelId="{A9F0E715-FEF3-E242-9649-542D838F5C83}" type="parTrans" cxnId="{149BE995-D394-9F4C-B12D-3A73CAAE07BC}">
      <dgm:prSet/>
      <dgm:spPr/>
      <dgm:t>
        <a:bodyPr/>
        <a:lstStyle/>
        <a:p>
          <a:endParaRPr lang="fr-FR" sz="1000"/>
        </a:p>
      </dgm:t>
    </dgm:pt>
    <dgm:pt modelId="{3E323EA4-9E8E-6F46-B7D1-8861555EDAA0}" type="sibTrans" cxnId="{149BE995-D394-9F4C-B12D-3A73CAAE07BC}">
      <dgm:prSet/>
      <dgm:spPr/>
      <dgm:t>
        <a:bodyPr/>
        <a:lstStyle/>
        <a:p>
          <a:endParaRPr lang="fr-FR" sz="1000"/>
        </a:p>
      </dgm:t>
    </dgm:pt>
    <dgm:pt modelId="{DDA480AE-593F-244D-8851-01B7E1BCF9DF}">
      <dgm:prSet phldrT="[Texte]" custT="1"/>
      <dgm:spPr/>
      <dgm:t>
        <a:bodyPr anchor="ctr" anchorCtr="1"/>
        <a:lstStyle/>
        <a:p>
          <a:r>
            <a:rPr lang="fr-FR" sz="1600" dirty="0"/>
            <a:t>Tier2</a:t>
          </a:r>
          <a:br>
            <a:rPr lang="fr-FR" sz="1600" dirty="0"/>
          </a:br>
          <a:r>
            <a:rPr lang="fr-FR" sz="1400" b="1" dirty="0"/>
            <a:t>Régionaux</a:t>
          </a:r>
        </a:p>
      </dgm:t>
    </dgm:pt>
    <dgm:pt modelId="{EC41D421-F57C-1944-BF2F-C9D4D8DD77C8}" type="parTrans" cxnId="{74E6DD7B-8A87-4D42-B8B0-47CF1742F7B2}">
      <dgm:prSet/>
      <dgm:spPr/>
      <dgm:t>
        <a:bodyPr/>
        <a:lstStyle/>
        <a:p>
          <a:endParaRPr lang="fr-FR" sz="1000"/>
        </a:p>
      </dgm:t>
    </dgm:pt>
    <dgm:pt modelId="{F99DA394-5073-864C-A25F-F05E88F1A955}" type="sibTrans" cxnId="{74E6DD7B-8A87-4D42-B8B0-47CF1742F7B2}">
      <dgm:prSet/>
      <dgm:spPr/>
      <dgm:t>
        <a:bodyPr/>
        <a:lstStyle/>
        <a:p>
          <a:endParaRPr lang="fr-FR" sz="1000"/>
        </a:p>
      </dgm:t>
    </dgm:pt>
    <dgm:pt modelId="{BE639437-F37C-F240-8952-DD656A5D877D}">
      <dgm:prSet phldrT="[Texte]" custT="1"/>
      <dgm:spPr>
        <a:solidFill>
          <a:srgbClr val="E6B623"/>
        </a:solidFill>
      </dgm:spPr>
      <dgm:t>
        <a:bodyPr anchor="ctr" anchorCtr="1"/>
        <a:lstStyle/>
        <a:p>
          <a:r>
            <a:rPr lang="fr-FR" sz="1600" dirty="0"/>
            <a:t>Tier3</a:t>
          </a:r>
          <a:br>
            <a:rPr lang="fr-FR" sz="1600" dirty="0"/>
          </a:br>
          <a:r>
            <a:rPr lang="fr-FR" sz="1400" b="1" dirty="0"/>
            <a:t>Laboratoires</a:t>
          </a:r>
        </a:p>
      </dgm:t>
    </dgm:pt>
    <dgm:pt modelId="{38C4DFBF-EBF6-C74D-9FB4-39FCC9447FD1}" type="parTrans" cxnId="{4BA96FC9-4EDA-3045-B9FF-A6BE8BFDC5EB}">
      <dgm:prSet/>
      <dgm:spPr/>
      <dgm:t>
        <a:bodyPr/>
        <a:lstStyle/>
        <a:p>
          <a:endParaRPr lang="fr-FR" sz="1000"/>
        </a:p>
      </dgm:t>
    </dgm:pt>
    <dgm:pt modelId="{197F61D3-CE64-BB4A-859D-526499F6EEF1}" type="sibTrans" cxnId="{4BA96FC9-4EDA-3045-B9FF-A6BE8BFDC5EB}">
      <dgm:prSet/>
      <dgm:spPr/>
      <dgm:t>
        <a:bodyPr/>
        <a:lstStyle/>
        <a:p>
          <a:endParaRPr lang="fr-FR" sz="1000"/>
        </a:p>
      </dgm:t>
    </dgm:pt>
    <dgm:pt modelId="{137059F6-1757-BF4B-AC46-A0F9267218BF}">
      <dgm:prSet phldrT="[Texte]" custT="1"/>
      <dgm:spPr>
        <a:solidFill>
          <a:srgbClr val="BBD050"/>
        </a:solidFill>
      </dgm:spPr>
      <dgm:t>
        <a:bodyPr anchor="b" anchorCtr="1"/>
        <a:lstStyle/>
        <a:p>
          <a:r>
            <a:rPr lang="fr-FR" sz="1200"/>
            <a:t>Tier0</a:t>
          </a:r>
          <a:br>
            <a:rPr lang="fr-FR" sz="1200"/>
          </a:br>
          <a:r>
            <a:rPr lang="fr-FR" sz="1200" b="1" baseline="0"/>
            <a:t>Européens</a:t>
          </a:r>
          <a:endParaRPr lang="fr-FR" sz="1200" b="1" baseline="0" dirty="0"/>
        </a:p>
      </dgm:t>
    </dgm:pt>
    <dgm:pt modelId="{8AE8C076-A2E8-2A4A-9099-DA14FB6B5884}" type="sibTrans" cxnId="{71ABEAC9-6A26-9D41-BDD4-8C3ED6CD254A}">
      <dgm:prSet/>
      <dgm:spPr/>
      <dgm:t>
        <a:bodyPr/>
        <a:lstStyle/>
        <a:p>
          <a:endParaRPr lang="fr-FR" sz="1000"/>
        </a:p>
      </dgm:t>
    </dgm:pt>
    <dgm:pt modelId="{53F2CA7E-F502-2547-BCC1-3E9498202111}" type="parTrans" cxnId="{71ABEAC9-6A26-9D41-BDD4-8C3ED6CD254A}">
      <dgm:prSet/>
      <dgm:spPr/>
      <dgm:t>
        <a:bodyPr/>
        <a:lstStyle/>
        <a:p>
          <a:endParaRPr lang="fr-FR" sz="1000"/>
        </a:p>
      </dgm:t>
    </dgm:pt>
    <dgm:pt modelId="{3F52D247-0891-0547-80CF-FF88E9DDF237}" type="pres">
      <dgm:prSet presAssocID="{D504C91F-BF2C-5948-8149-3BAC9103646F}" presName="Name0" presStyleCnt="0">
        <dgm:presLayoutVars>
          <dgm:dir/>
          <dgm:animLvl val="lvl"/>
          <dgm:resizeHandles val="exact"/>
        </dgm:presLayoutVars>
      </dgm:prSet>
      <dgm:spPr/>
    </dgm:pt>
    <dgm:pt modelId="{2630FD01-3D48-1A4A-98EC-69645EEB2D06}" type="pres">
      <dgm:prSet presAssocID="{137059F6-1757-BF4B-AC46-A0F9267218BF}" presName="Name8" presStyleCnt="0"/>
      <dgm:spPr/>
    </dgm:pt>
    <dgm:pt modelId="{6F2C6C69-1267-E84D-AFEF-9A646CCCAE08}" type="pres">
      <dgm:prSet presAssocID="{137059F6-1757-BF4B-AC46-A0F9267218BF}" presName="level" presStyleLbl="node1" presStyleIdx="0" presStyleCnt="4">
        <dgm:presLayoutVars>
          <dgm:chMax val="1"/>
          <dgm:bulletEnabled val="1"/>
        </dgm:presLayoutVars>
      </dgm:prSet>
      <dgm:spPr/>
    </dgm:pt>
    <dgm:pt modelId="{14A9D094-E858-004D-B5CF-C98602430967}" type="pres">
      <dgm:prSet presAssocID="{137059F6-1757-BF4B-AC46-A0F9267218B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025E332-6D9E-9D42-A50C-BCC1B919D665}" type="pres">
      <dgm:prSet presAssocID="{26F0F39B-9403-DB48-A443-1F05AACA6C4A}" presName="Name8" presStyleCnt="0"/>
      <dgm:spPr/>
    </dgm:pt>
    <dgm:pt modelId="{61705791-FF52-B84C-8FCF-F5F5E05487C3}" type="pres">
      <dgm:prSet presAssocID="{26F0F39B-9403-DB48-A443-1F05AACA6C4A}" presName="level" presStyleLbl="node1" presStyleIdx="1" presStyleCnt="4">
        <dgm:presLayoutVars>
          <dgm:chMax val="1"/>
          <dgm:bulletEnabled val="1"/>
        </dgm:presLayoutVars>
      </dgm:prSet>
      <dgm:spPr/>
    </dgm:pt>
    <dgm:pt modelId="{9087C6F1-4BDF-0D4C-AED7-08191013F1EB}" type="pres">
      <dgm:prSet presAssocID="{26F0F39B-9403-DB48-A443-1F05AACA6C4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BA54853-66BB-B84A-BDD9-EC74137A00D2}" type="pres">
      <dgm:prSet presAssocID="{DDA480AE-593F-244D-8851-01B7E1BCF9DF}" presName="Name8" presStyleCnt="0"/>
      <dgm:spPr/>
    </dgm:pt>
    <dgm:pt modelId="{4A2989EF-FCB9-CC4F-B2DD-C7ED7F546DCB}" type="pres">
      <dgm:prSet presAssocID="{DDA480AE-593F-244D-8851-01B7E1BCF9DF}" presName="level" presStyleLbl="node1" presStyleIdx="2" presStyleCnt="4">
        <dgm:presLayoutVars>
          <dgm:chMax val="1"/>
          <dgm:bulletEnabled val="1"/>
        </dgm:presLayoutVars>
      </dgm:prSet>
      <dgm:spPr/>
    </dgm:pt>
    <dgm:pt modelId="{A1C6F2BD-5B80-1C4C-99AB-C29103CD8CF8}" type="pres">
      <dgm:prSet presAssocID="{DDA480AE-593F-244D-8851-01B7E1BCF9D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D575C0E-7953-7145-86E4-4A0EEE8BD46A}" type="pres">
      <dgm:prSet presAssocID="{BE639437-F37C-F240-8952-DD656A5D877D}" presName="Name8" presStyleCnt="0"/>
      <dgm:spPr/>
    </dgm:pt>
    <dgm:pt modelId="{8739C47E-1800-B740-B400-47A6383F95C3}" type="pres">
      <dgm:prSet presAssocID="{BE639437-F37C-F240-8952-DD656A5D877D}" presName="level" presStyleLbl="node1" presStyleIdx="3" presStyleCnt="4">
        <dgm:presLayoutVars>
          <dgm:chMax val="1"/>
          <dgm:bulletEnabled val="1"/>
        </dgm:presLayoutVars>
      </dgm:prSet>
      <dgm:spPr/>
    </dgm:pt>
    <dgm:pt modelId="{2C8F8041-C73D-854C-82AD-2A11044D3D10}" type="pres">
      <dgm:prSet presAssocID="{BE639437-F37C-F240-8952-DD656A5D877D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A0A2E11-4E2A-F04F-B736-0E3E750A0E17}" type="presOf" srcId="{137059F6-1757-BF4B-AC46-A0F9267218BF}" destId="{6F2C6C69-1267-E84D-AFEF-9A646CCCAE08}" srcOrd="0" destOrd="0" presId="urn:microsoft.com/office/officeart/2005/8/layout/pyramid1"/>
    <dgm:cxn modelId="{128F3129-AD9A-C44F-8CF7-5696C5F014C8}" type="presOf" srcId="{137059F6-1757-BF4B-AC46-A0F9267218BF}" destId="{14A9D094-E858-004D-B5CF-C98602430967}" srcOrd="1" destOrd="0" presId="urn:microsoft.com/office/officeart/2005/8/layout/pyramid1"/>
    <dgm:cxn modelId="{2F25F13B-8AC9-6744-AE2A-ACAC1FD214FB}" type="presOf" srcId="{26F0F39B-9403-DB48-A443-1F05AACA6C4A}" destId="{9087C6F1-4BDF-0D4C-AED7-08191013F1EB}" srcOrd="1" destOrd="0" presId="urn:microsoft.com/office/officeart/2005/8/layout/pyramid1"/>
    <dgm:cxn modelId="{63EAF45B-4D21-4C4F-B570-2C4FEE862C96}" type="presOf" srcId="{BE639437-F37C-F240-8952-DD656A5D877D}" destId="{2C8F8041-C73D-854C-82AD-2A11044D3D10}" srcOrd="1" destOrd="0" presId="urn:microsoft.com/office/officeart/2005/8/layout/pyramid1"/>
    <dgm:cxn modelId="{30AE077A-CF32-DA44-BEF7-DBD29F44AC75}" type="presOf" srcId="{DDA480AE-593F-244D-8851-01B7E1BCF9DF}" destId="{A1C6F2BD-5B80-1C4C-99AB-C29103CD8CF8}" srcOrd="1" destOrd="0" presId="urn:microsoft.com/office/officeart/2005/8/layout/pyramid1"/>
    <dgm:cxn modelId="{74E6DD7B-8A87-4D42-B8B0-47CF1742F7B2}" srcId="{D504C91F-BF2C-5948-8149-3BAC9103646F}" destId="{DDA480AE-593F-244D-8851-01B7E1BCF9DF}" srcOrd="2" destOrd="0" parTransId="{EC41D421-F57C-1944-BF2F-C9D4D8DD77C8}" sibTransId="{F99DA394-5073-864C-A25F-F05E88F1A955}"/>
    <dgm:cxn modelId="{149BE995-D394-9F4C-B12D-3A73CAAE07BC}" srcId="{D504C91F-BF2C-5948-8149-3BAC9103646F}" destId="{26F0F39B-9403-DB48-A443-1F05AACA6C4A}" srcOrd="1" destOrd="0" parTransId="{A9F0E715-FEF3-E242-9649-542D838F5C83}" sibTransId="{3E323EA4-9E8E-6F46-B7D1-8861555EDAA0}"/>
    <dgm:cxn modelId="{84954EBA-622F-1D4E-BC13-DDEA474E040D}" type="presOf" srcId="{DDA480AE-593F-244D-8851-01B7E1BCF9DF}" destId="{4A2989EF-FCB9-CC4F-B2DD-C7ED7F546DCB}" srcOrd="0" destOrd="0" presId="urn:microsoft.com/office/officeart/2005/8/layout/pyramid1"/>
    <dgm:cxn modelId="{4BA96FC9-4EDA-3045-B9FF-A6BE8BFDC5EB}" srcId="{D504C91F-BF2C-5948-8149-3BAC9103646F}" destId="{BE639437-F37C-F240-8952-DD656A5D877D}" srcOrd="3" destOrd="0" parTransId="{38C4DFBF-EBF6-C74D-9FB4-39FCC9447FD1}" sibTransId="{197F61D3-CE64-BB4A-859D-526499F6EEF1}"/>
    <dgm:cxn modelId="{71ABEAC9-6A26-9D41-BDD4-8C3ED6CD254A}" srcId="{D504C91F-BF2C-5948-8149-3BAC9103646F}" destId="{137059F6-1757-BF4B-AC46-A0F9267218BF}" srcOrd="0" destOrd="0" parTransId="{53F2CA7E-F502-2547-BCC1-3E9498202111}" sibTransId="{8AE8C076-A2E8-2A4A-9099-DA14FB6B5884}"/>
    <dgm:cxn modelId="{FB0A60CF-6147-2642-AF01-0B10240AA396}" type="presOf" srcId="{D504C91F-BF2C-5948-8149-3BAC9103646F}" destId="{3F52D247-0891-0547-80CF-FF88E9DDF237}" srcOrd="0" destOrd="0" presId="urn:microsoft.com/office/officeart/2005/8/layout/pyramid1"/>
    <dgm:cxn modelId="{53D42CEF-EAF7-9340-B21F-F78116AF2A08}" type="presOf" srcId="{26F0F39B-9403-DB48-A443-1F05AACA6C4A}" destId="{61705791-FF52-B84C-8FCF-F5F5E05487C3}" srcOrd="0" destOrd="0" presId="urn:microsoft.com/office/officeart/2005/8/layout/pyramid1"/>
    <dgm:cxn modelId="{381E7CF8-0255-644C-823B-E147D16E179B}" type="presOf" srcId="{BE639437-F37C-F240-8952-DD656A5D877D}" destId="{8739C47E-1800-B740-B400-47A6383F95C3}" srcOrd="0" destOrd="0" presId="urn:microsoft.com/office/officeart/2005/8/layout/pyramid1"/>
    <dgm:cxn modelId="{4BF6E155-0DD2-FF45-A199-DF637946A26A}" type="presParOf" srcId="{3F52D247-0891-0547-80CF-FF88E9DDF237}" destId="{2630FD01-3D48-1A4A-98EC-69645EEB2D06}" srcOrd="0" destOrd="0" presId="urn:microsoft.com/office/officeart/2005/8/layout/pyramid1"/>
    <dgm:cxn modelId="{43FE9B45-8067-A74D-9CB1-4A1C9469D2D4}" type="presParOf" srcId="{2630FD01-3D48-1A4A-98EC-69645EEB2D06}" destId="{6F2C6C69-1267-E84D-AFEF-9A646CCCAE08}" srcOrd="0" destOrd="0" presId="urn:microsoft.com/office/officeart/2005/8/layout/pyramid1"/>
    <dgm:cxn modelId="{E3B303F4-2556-E345-B9E9-4C2F84EB1FCC}" type="presParOf" srcId="{2630FD01-3D48-1A4A-98EC-69645EEB2D06}" destId="{14A9D094-E858-004D-B5CF-C98602430967}" srcOrd="1" destOrd="0" presId="urn:microsoft.com/office/officeart/2005/8/layout/pyramid1"/>
    <dgm:cxn modelId="{6728777F-A891-3542-9C27-2D6F0AA1C208}" type="presParOf" srcId="{3F52D247-0891-0547-80CF-FF88E9DDF237}" destId="{2025E332-6D9E-9D42-A50C-BCC1B919D665}" srcOrd="1" destOrd="0" presId="urn:microsoft.com/office/officeart/2005/8/layout/pyramid1"/>
    <dgm:cxn modelId="{4E0A9C8E-E06D-124A-A352-6109568B1F06}" type="presParOf" srcId="{2025E332-6D9E-9D42-A50C-BCC1B919D665}" destId="{61705791-FF52-B84C-8FCF-F5F5E05487C3}" srcOrd="0" destOrd="0" presId="urn:microsoft.com/office/officeart/2005/8/layout/pyramid1"/>
    <dgm:cxn modelId="{42D22C29-2ACA-8A45-9E19-05599B1129A3}" type="presParOf" srcId="{2025E332-6D9E-9D42-A50C-BCC1B919D665}" destId="{9087C6F1-4BDF-0D4C-AED7-08191013F1EB}" srcOrd="1" destOrd="0" presId="urn:microsoft.com/office/officeart/2005/8/layout/pyramid1"/>
    <dgm:cxn modelId="{EE499FC5-E4FB-2A4C-8948-6259AB76542B}" type="presParOf" srcId="{3F52D247-0891-0547-80CF-FF88E9DDF237}" destId="{BBA54853-66BB-B84A-BDD9-EC74137A00D2}" srcOrd="2" destOrd="0" presId="urn:microsoft.com/office/officeart/2005/8/layout/pyramid1"/>
    <dgm:cxn modelId="{CB02B18F-14C2-F742-A848-24F2BCE70127}" type="presParOf" srcId="{BBA54853-66BB-B84A-BDD9-EC74137A00D2}" destId="{4A2989EF-FCB9-CC4F-B2DD-C7ED7F546DCB}" srcOrd="0" destOrd="0" presId="urn:microsoft.com/office/officeart/2005/8/layout/pyramid1"/>
    <dgm:cxn modelId="{6CFCA93C-F7A2-7B4E-BB4A-B3E8CEC15CC1}" type="presParOf" srcId="{BBA54853-66BB-B84A-BDD9-EC74137A00D2}" destId="{A1C6F2BD-5B80-1C4C-99AB-C29103CD8CF8}" srcOrd="1" destOrd="0" presId="urn:microsoft.com/office/officeart/2005/8/layout/pyramid1"/>
    <dgm:cxn modelId="{3090F952-1A19-5145-85B6-36E9B88B0B63}" type="presParOf" srcId="{3F52D247-0891-0547-80CF-FF88E9DDF237}" destId="{BD575C0E-7953-7145-86E4-4A0EEE8BD46A}" srcOrd="3" destOrd="0" presId="urn:microsoft.com/office/officeart/2005/8/layout/pyramid1"/>
    <dgm:cxn modelId="{B6844946-A155-6E45-82E0-9A431A6C342C}" type="presParOf" srcId="{BD575C0E-7953-7145-86E4-4A0EEE8BD46A}" destId="{8739C47E-1800-B740-B400-47A6383F95C3}" srcOrd="0" destOrd="0" presId="urn:microsoft.com/office/officeart/2005/8/layout/pyramid1"/>
    <dgm:cxn modelId="{E9C3BDD3-13D9-CF47-AEB6-E323A7E71A26}" type="presParOf" srcId="{BD575C0E-7953-7145-86E4-4A0EEE8BD46A}" destId="{2C8F8041-C73D-854C-82AD-2A11044D3D1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C6C69-1267-E84D-AFEF-9A646CCCAE08}">
      <dsp:nvSpPr>
        <dsp:cNvPr id="0" name=""/>
        <dsp:cNvSpPr/>
      </dsp:nvSpPr>
      <dsp:spPr>
        <a:xfrm>
          <a:off x="1323147" y="0"/>
          <a:ext cx="882098" cy="684075"/>
        </a:xfrm>
        <a:prstGeom prst="trapezoid">
          <a:avLst>
            <a:gd name="adj" fmla="val 64474"/>
          </a:avLst>
        </a:prstGeom>
        <a:solidFill>
          <a:srgbClr val="BBD05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b" anchorCtr="1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Tier0</a:t>
          </a:r>
          <a:br>
            <a:rPr lang="fr-FR" sz="1200" kern="1200"/>
          </a:br>
          <a:r>
            <a:rPr lang="fr-FR" sz="1200" b="1" kern="1200" baseline="0"/>
            <a:t>Européens</a:t>
          </a:r>
          <a:endParaRPr lang="fr-FR" sz="1200" b="1" kern="1200" baseline="0" dirty="0"/>
        </a:p>
      </dsp:txBody>
      <dsp:txXfrm>
        <a:off x="1323147" y="0"/>
        <a:ext cx="882098" cy="684075"/>
      </dsp:txXfrm>
    </dsp:sp>
    <dsp:sp modelId="{61705791-FF52-B84C-8FCF-F5F5E05487C3}">
      <dsp:nvSpPr>
        <dsp:cNvPr id="0" name=""/>
        <dsp:cNvSpPr/>
      </dsp:nvSpPr>
      <dsp:spPr>
        <a:xfrm>
          <a:off x="882098" y="684075"/>
          <a:ext cx="1764196" cy="684075"/>
        </a:xfrm>
        <a:prstGeom prst="trapezoid">
          <a:avLst>
            <a:gd name="adj" fmla="val 64474"/>
          </a:avLst>
        </a:prstGeom>
        <a:solidFill>
          <a:srgbClr val="5EAEA5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1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Tier1</a:t>
          </a:r>
          <a:br>
            <a:rPr lang="fr-FR" sz="1600" kern="1200" dirty="0"/>
          </a:br>
          <a:r>
            <a:rPr lang="fr-FR" sz="1400" b="1" kern="1200" dirty="0"/>
            <a:t>Nationaux</a:t>
          </a:r>
        </a:p>
      </dsp:txBody>
      <dsp:txXfrm>
        <a:off x="1190832" y="684075"/>
        <a:ext cx="1146727" cy="684075"/>
      </dsp:txXfrm>
    </dsp:sp>
    <dsp:sp modelId="{4A2989EF-FCB9-CC4F-B2DD-C7ED7F546DCB}">
      <dsp:nvSpPr>
        <dsp:cNvPr id="0" name=""/>
        <dsp:cNvSpPr/>
      </dsp:nvSpPr>
      <dsp:spPr>
        <a:xfrm>
          <a:off x="441048" y="1368151"/>
          <a:ext cx="2646294" cy="684075"/>
        </a:xfrm>
        <a:prstGeom prst="trapezoid">
          <a:avLst>
            <a:gd name="adj" fmla="val 64474"/>
          </a:avLst>
        </a:prstGeom>
        <a:solidFill>
          <a:schemeClr val="accent4">
            <a:shade val="80000"/>
            <a:hueOff val="-446000"/>
            <a:satOff val="-41410"/>
            <a:lumOff val="2557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1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Tier2</a:t>
          </a:r>
          <a:br>
            <a:rPr lang="fr-FR" sz="1600" kern="1200" dirty="0"/>
          </a:br>
          <a:r>
            <a:rPr lang="fr-FR" sz="1400" b="1" kern="1200" dirty="0"/>
            <a:t>Régionaux</a:t>
          </a:r>
        </a:p>
      </dsp:txBody>
      <dsp:txXfrm>
        <a:off x="904150" y="1368151"/>
        <a:ext cx="1720091" cy="684075"/>
      </dsp:txXfrm>
    </dsp:sp>
    <dsp:sp modelId="{8739C47E-1800-B740-B400-47A6383F95C3}">
      <dsp:nvSpPr>
        <dsp:cNvPr id="0" name=""/>
        <dsp:cNvSpPr/>
      </dsp:nvSpPr>
      <dsp:spPr>
        <a:xfrm>
          <a:off x="0" y="2052227"/>
          <a:ext cx="3528392" cy="684075"/>
        </a:xfrm>
        <a:prstGeom prst="trapezoid">
          <a:avLst>
            <a:gd name="adj" fmla="val 64474"/>
          </a:avLst>
        </a:prstGeom>
        <a:solidFill>
          <a:srgbClr val="E6B623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1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Tier3</a:t>
          </a:r>
          <a:br>
            <a:rPr lang="fr-FR" sz="1600" kern="1200" dirty="0"/>
          </a:br>
          <a:r>
            <a:rPr lang="fr-FR" sz="1400" b="1" kern="1200" dirty="0"/>
            <a:t>Laboratoires</a:t>
          </a:r>
        </a:p>
      </dsp:txBody>
      <dsp:txXfrm>
        <a:off x="617468" y="2052227"/>
        <a:ext cx="2293454" cy="684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5525" tIns="47762" rIns="95525" bIns="47762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1"/>
            <a:ext cx="3076363" cy="511731"/>
          </a:xfrm>
          <a:prstGeom prst="rect">
            <a:avLst/>
          </a:prstGeom>
        </p:spPr>
        <p:txBody>
          <a:bodyPr vert="horz" lIns="95525" tIns="47762" rIns="95525" bIns="47762" rtlCol="0"/>
          <a:lstStyle>
            <a:lvl1pPr algn="r">
              <a:defRPr sz="1300"/>
            </a:lvl1pPr>
          </a:lstStyle>
          <a:p>
            <a:fld id="{9614AEDD-4339-4274-B01B-57A750A8CE36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5525" tIns="47762" rIns="95525" bIns="47762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1731"/>
          </a:xfrm>
          <a:prstGeom prst="rect">
            <a:avLst/>
          </a:prstGeom>
        </p:spPr>
        <p:txBody>
          <a:bodyPr vert="horz" lIns="95525" tIns="47762" rIns="95525" bIns="47762" rtlCol="0" anchor="b"/>
          <a:lstStyle>
            <a:lvl1pPr algn="r">
              <a:defRPr sz="1300"/>
            </a:lvl1pPr>
          </a:lstStyle>
          <a:p>
            <a:fld id="{E4101823-1C19-4802-8E86-683DF60554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61167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5525" tIns="47762" rIns="95525" bIns="47762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1"/>
            <a:ext cx="3076363" cy="511731"/>
          </a:xfrm>
          <a:prstGeom prst="rect">
            <a:avLst/>
          </a:prstGeom>
        </p:spPr>
        <p:txBody>
          <a:bodyPr vert="horz" lIns="95525" tIns="47762" rIns="95525" bIns="47762" rtlCol="0"/>
          <a:lstStyle>
            <a:lvl1pPr algn="r">
              <a:defRPr sz="1300"/>
            </a:lvl1pPr>
          </a:lstStyle>
          <a:p>
            <a:fld id="{AC9CFDAB-9E6E-4318-8E04-DBF1BC56C120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25" tIns="47762" rIns="95525" bIns="47762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3"/>
            <a:ext cx="5679440" cy="4605576"/>
          </a:xfrm>
          <a:prstGeom prst="rect">
            <a:avLst/>
          </a:prstGeom>
        </p:spPr>
        <p:txBody>
          <a:bodyPr vert="horz" lIns="95525" tIns="47762" rIns="95525" bIns="47762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5525" tIns="47762" rIns="95525" bIns="47762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1731"/>
          </a:xfrm>
          <a:prstGeom prst="rect">
            <a:avLst/>
          </a:prstGeom>
        </p:spPr>
        <p:txBody>
          <a:bodyPr vert="horz" lIns="95525" tIns="47762" rIns="95525" bIns="47762" rtlCol="0" anchor="b"/>
          <a:lstStyle>
            <a:lvl1pPr algn="r">
              <a:defRPr sz="1300"/>
            </a:lvl1pPr>
          </a:lstStyle>
          <a:p>
            <a:fld id="{DFAF3F8A-4ABC-400B-911C-BE23FCCDAD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8223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F3F8A-4ABC-400B-911C-BE23FCCDAD4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5606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F3F8A-4ABC-400B-911C-BE23FCCDAD46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9942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F3F8A-4ABC-400B-911C-BE23FCCDAD46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2478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F3F8A-4ABC-400B-911C-BE23FCCDAD46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9357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F3F8A-4ABC-400B-911C-BE23FCCDAD4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850900" y="744538"/>
            <a:ext cx="4962525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F3F8A-4ABC-400B-911C-BE23FCCDAD46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4622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F3F8A-4ABC-400B-911C-BE23FCCDAD46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2856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F3F8A-4ABC-400B-911C-BE23FCCDAD46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4799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F3F8A-4ABC-400B-911C-BE23FCCDAD46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6157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F3F8A-4ABC-400B-911C-BE23FCCDAD46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9026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F3F8A-4ABC-400B-911C-BE23FCCDAD46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7382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Arial"/>
              <a:buChar char="•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F3F8A-4ABC-400B-911C-BE23FCCDAD46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0919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51520" y="2924944"/>
            <a:ext cx="8640960" cy="11379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>
              <a:defRPr sz="4000" b="1">
                <a:solidFill>
                  <a:srgbClr val="A8A8AA"/>
                </a:solidFill>
                <a:latin typeface="Helvetica Neue" panose="02000503000000020004" pitchFamily="2"/>
              </a:defRPr>
            </a:lvl1pPr>
          </a:lstStyle>
          <a:p>
            <a:r>
              <a:rPr lang="fr-FR" dirty="0"/>
              <a:t>Cliquez pour taper un titre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32" y="50320"/>
            <a:ext cx="5977128" cy="1353312"/>
          </a:xfrm>
          <a:prstGeom prst="rect">
            <a:avLst/>
          </a:prstGeom>
        </p:spPr>
      </p:pic>
      <p:cxnSp>
        <p:nvCxnSpPr>
          <p:cNvPr id="9" name="Connecteur droit 8"/>
          <p:cNvCxnSpPr/>
          <p:nvPr userDrawn="1"/>
        </p:nvCxnSpPr>
        <p:spPr>
          <a:xfrm>
            <a:off x="-9080" y="6093296"/>
            <a:ext cx="9153080" cy="0"/>
          </a:xfrm>
          <a:prstGeom prst="line">
            <a:avLst/>
          </a:prstGeom>
          <a:ln w="127000">
            <a:solidFill>
              <a:srgbClr val="5C0F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/>
          <p:cNvCxnSpPr/>
          <p:nvPr userDrawn="1"/>
        </p:nvCxnSpPr>
        <p:spPr>
          <a:xfrm>
            <a:off x="5877669" y="6328370"/>
            <a:ext cx="0" cy="360040"/>
          </a:xfrm>
          <a:prstGeom prst="line">
            <a:avLst/>
          </a:prstGeom>
          <a:ln w="19050">
            <a:solidFill>
              <a:srgbClr val="A8A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texte 5"/>
          <p:cNvSpPr>
            <a:spLocks noGrp="1"/>
          </p:cNvSpPr>
          <p:nvPr>
            <p:ph type="body" sz="quarter" idx="10" hasCustomPrompt="1"/>
          </p:nvPr>
        </p:nvSpPr>
        <p:spPr>
          <a:xfrm>
            <a:off x="740643" y="6256362"/>
            <a:ext cx="5112643" cy="441301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1000" baseline="0">
                <a:solidFill>
                  <a:schemeClr val="tx1"/>
                </a:solidFill>
                <a:latin typeface="Helvetica Neue" pitchFamily="50"/>
              </a:defRPr>
            </a:lvl1pPr>
          </a:lstStyle>
          <a:p>
            <a:pPr lvl="0"/>
            <a:r>
              <a:rPr lang="fr-FR" dirty="0"/>
              <a:t>Indiquez l’objet de la réunion</a:t>
            </a:r>
          </a:p>
        </p:txBody>
      </p:sp>
      <p:sp>
        <p:nvSpPr>
          <p:cNvPr id="15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5902052" y="6462860"/>
            <a:ext cx="2702396" cy="2255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>
                <a:solidFill>
                  <a:schemeClr val="tx1"/>
                </a:solidFill>
                <a:latin typeface="Helvetica Neue" pitchFamily="50"/>
              </a:defRPr>
            </a:lvl1pPr>
          </a:lstStyle>
          <a:p>
            <a:pPr lvl="0"/>
            <a:r>
              <a:rPr lang="fr-FR" dirty="0"/>
              <a:t>Tapez la date au format JJ mois AAAA</a:t>
            </a:r>
          </a:p>
        </p:txBody>
      </p:sp>
    </p:spTree>
    <p:extLst>
      <p:ext uri="{BB962C8B-B14F-4D97-AF65-F5344CB8AC3E}">
        <p14:creationId xmlns:p14="http://schemas.microsoft.com/office/powerpoint/2010/main" val="1756523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u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7779" y="6479340"/>
            <a:ext cx="554305" cy="196131"/>
          </a:xfrm>
          <a:prstGeom prst="rect">
            <a:avLst/>
          </a:prstGeom>
        </p:spPr>
        <p:txBody>
          <a:bodyPr wrap="none"/>
          <a:lstStyle>
            <a:lvl1pPr algn="ctr">
              <a:defRPr sz="700">
                <a:solidFill>
                  <a:srgbClr val="5C0F8C"/>
                </a:solidFill>
                <a:latin typeface="Helvetica" panose="020B0604020202030204" pitchFamily="34" charset="0"/>
              </a:defRPr>
            </a:lvl1pPr>
          </a:lstStyle>
          <a:p>
            <a:r>
              <a:rPr lang="fr-FR"/>
              <a:t>04/2019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996333" y="6479340"/>
            <a:ext cx="7116652" cy="196131"/>
          </a:xfrm>
          <a:prstGeom prst="rect">
            <a:avLst/>
          </a:prstGeom>
        </p:spPr>
        <p:txBody>
          <a:bodyPr wrap="none" rIns="0"/>
          <a:lstStyle>
            <a:lvl1pPr algn="r">
              <a:defRPr sz="700" cap="all" baseline="0">
                <a:solidFill>
                  <a:srgbClr val="5C0F8C"/>
                </a:solidFill>
                <a:latin typeface="Helvetica" panose="020B0604020202030204" pitchFamily="34" charset="0"/>
              </a:defRPr>
            </a:lvl1pPr>
          </a:lstStyle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03667" y="6479340"/>
            <a:ext cx="147666" cy="196131"/>
          </a:xfrm>
          <a:prstGeom prst="rect">
            <a:avLst/>
          </a:prstGeom>
        </p:spPr>
        <p:txBody>
          <a:bodyPr wrap="none" lIns="0" rIns="0"/>
          <a:lstStyle>
            <a:lvl1pPr algn="l">
              <a:defRPr sz="700">
                <a:solidFill>
                  <a:srgbClr val="5C0F8C"/>
                </a:solidFill>
                <a:latin typeface="Helvetica" panose="020B0604020202030204" pitchFamily="34" charset="0"/>
              </a:defRPr>
            </a:lvl1pPr>
          </a:lstStyle>
          <a:p>
            <a:fld id="{029F7B68-FC32-4E35-9CDA-1CB03524C245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37" name="Connecteur droit 36"/>
          <p:cNvCxnSpPr/>
          <p:nvPr userDrawn="1"/>
        </p:nvCxnSpPr>
        <p:spPr>
          <a:xfrm flipH="1">
            <a:off x="1475656" y="507528"/>
            <a:ext cx="7416824" cy="0"/>
          </a:xfrm>
          <a:prstGeom prst="line">
            <a:avLst/>
          </a:prstGeom>
          <a:ln w="25400">
            <a:solidFill>
              <a:srgbClr val="5C0F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re 1"/>
          <p:cNvSpPr>
            <a:spLocks noGrp="1"/>
          </p:cNvSpPr>
          <p:nvPr>
            <p:ph type="title" hasCustomPrompt="1"/>
          </p:nvPr>
        </p:nvSpPr>
        <p:spPr>
          <a:xfrm>
            <a:off x="1269920" y="185173"/>
            <a:ext cx="3923856" cy="461665"/>
          </a:xfrm>
          <a:prstGeom prst="rect">
            <a:avLst/>
          </a:prstGeom>
          <a:solidFill>
            <a:schemeClr val="bg1"/>
          </a:solidFill>
        </p:spPr>
        <p:txBody>
          <a:bodyPr wrap="none" rIns="54000">
            <a:spAutoFit/>
          </a:bodyPr>
          <a:lstStyle>
            <a:lvl1pPr algn="l">
              <a:defRPr sz="2400" b="1" cap="all" baseline="0">
                <a:solidFill>
                  <a:srgbClr val="5C0F8C"/>
                </a:solidFill>
                <a:latin typeface="Helvetica Neue" pitchFamily="50"/>
              </a:defRPr>
            </a:lvl1pPr>
          </a:lstStyle>
          <a:p>
            <a:r>
              <a:rPr lang="fr-FR" dirty="0"/>
              <a:t>CLIQUEZ POUR TAPER UN TITRE</a:t>
            </a:r>
          </a:p>
        </p:txBody>
      </p:sp>
      <p:sp>
        <p:nvSpPr>
          <p:cNvPr id="39" name="Espace réservé du texte 28"/>
          <p:cNvSpPr>
            <a:spLocks noGrp="1"/>
          </p:cNvSpPr>
          <p:nvPr>
            <p:ph type="body" sz="quarter" idx="13" hasCustomPrompt="1"/>
          </p:nvPr>
        </p:nvSpPr>
        <p:spPr>
          <a:xfrm>
            <a:off x="1278255" y="572823"/>
            <a:ext cx="3413114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Helvetica Neue" pitchFamily="50"/>
              </a:defRPr>
            </a:lvl1pPr>
            <a:lvl2pPr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/>
              <a:t>Cliquez pour taper un sous-titre</a:t>
            </a:r>
          </a:p>
        </p:txBody>
      </p:sp>
      <p:sp>
        <p:nvSpPr>
          <p:cNvPr id="45" name="Espace réservé du texte 44"/>
          <p:cNvSpPr>
            <a:spLocks noGrp="1"/>
          </p:cNvSpPr>
          <p:nvPr>
            <p:ph type="body" sz="quarter" idx="16" hasCustomPrompt="1"/>
          </p:nvPr>
        </p:nvSpPr>
        <p:spPr>
          <a:xfrm>
            <a:off x="539824" y="1196752"/>
            <a:ext cx="8352656" cy="4824536"/>
          </a:xfrm>
          <a:prstGeom prst="rect">
            <a:avLst/>
          </a:prstGeom>
        </p:spPr>
        <p:txBody>
          <a:bodyPr>
            <a:noAutofit/>
          </a:bodyPr>
          <a:lstStyle>
            <a:lvl1pPr marL="92075" indent="-92075">
              <a:buFont typeface="Wingdings" panose="05000000000000000000" pitchFamily="2" charset="2"/>
              <a:buChar char="q"/>
              <a:defRPr sz="2000" baseline="0">
                <a:solidFill>
                  <a:srgbClr val="5C0F8C"/>
                </a:solidFill>
                <a:latin typeface="Helvetica" panose="020B0604020202030204" pitchFamily="34" charset="0"/>
              </a:defRPr>
            </a:lvl1pPr>
            <a:lvl2pPr marL="447675" indent="-182563"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804863" indent="-174625">
              <a:defRPr sz="1600">
                <a:solidFill>
                  <a:srgbClr val="2C74B5"/>
                </a:solidFill>
                <a:latin typeface="Helvetica" panose="020B0604020202030204" pitchFamily="34" charset="0"/>
              </a:defRPr>
            </a:lvl3pPr>
          </a:lstStyle>
          <a:p>
            <a:pPr lvl="0"/>
            <a:r>
              <a:rPr lang="fr-FR" dirty="0"/>
              <a:t>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46" name="ZoneTexte 45"/>
          <p:cNvSpPr txBox="1"/>
          <p:nvPr userDrawn="1"/>
        </p:nvSpPr>
        <p:spPr>
          <a:xfrm>
            <a:off x="8069159" y="6461989"/>
            <a:ext cx="2103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rgbClr val="5C0F8C"/>
                </a:solidFill>
                <a:latin typeface="Helvetica" panose="020B0604020202030204" pitchFamily="34" charset="0"/>
              </a:rPr>
              <a:t>l</a:t>
            </a:r>
          </a:p>
        </p:txBody>
      </p:sp>
      <p:sp>
        <p:nvSpPr>
          <p:cNvPr id="47" name="ZoneTexte 46"/>
          <p:cNvSpPr txBox="1"/>
          <p:nvPr userDrawn="1"/>
        </p:nvSpPr>
        <p:spPr>
          <a:xfrm>
            <a:off x="8640617" y="6461989"/>
            <a:ext cx="2103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rgbClr val="5C0F8C"/>
                </a:solidFill>
                <a:latin typeface="Helvetica" panose="020B0604020202030204" pitchFamily="34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204756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44"/>
          <p:cNvSpPr>
            <a:spLocks noGrp="1"/>
          </p:cNvSpPr>
          <p:nvPr>
            <p:ph type="body" sz="quarter" idx="16" hasCustomPrompt="1"/>
          </p:nvPr>
        </p:nvSpPr>
        <p:spPr>
          <a:xfrm>
            <a:off x="539824" y="1196752"/>
            <a:ext cx="3888160" cy="4824536"/>
          </a:xfrm>
          <a:prstGeom prst="rect">
            <a:avLst/>
          </a:prstGeom>
        </p:spPr>
        <p:txBody>
          <a:bodyPr>
            <a:noAutofit/>
          </a:bodyPr>
          <a:lstStyle>
            <a:lvl1pPr marL="92075" indent="-92075">
              <a:buFont typeface="Wingdings" panose="05000000000000000000" pitchFamily="2" charset="2"/>
              <a:buChar char="q"/>
              <a:defRPr sz="2000" baseline="0">
                <a:solidFill>
                  <a:srgbClr val="5C0F8C"/>
                </a:solidFill>
                <a:latin typeface="Helvetica" panose="020B0604020202030204" pitchFamily="34" charset="0"/>
              </a:defRPr>
            </a:lvl1pPr>
            <a:lvl2pPr marL="447675" indent="-182563"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804863" indent="-174625">
              <a:defRPr sz="1600">
                <a:solidFill>
                  <a:srgbClr val="2C74B5"/>
                </a:solidFill>
                <a:latin typeface="Helvetica" panose="020B0604020202030204" pitchFamily="34" charset="0"/>
              </a:defRPr>
            </a:lvl3pPr>
          </a:lstStyle>
          <a:p>
            <a:pPr lvl="0"/>
            <a:r>
              <a:rPr lang="fr-FR" dirty="0"/>
              <a:t>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9" name="Espace réservé du texte 44"/>
          <p:cNvSpPr>
            <a:spLocks noGrp="1"/>
          </p:cNvSpPr>
          <p:nvPr>
            <p:ph type="body" sz="quarter" idx="17" hasCustomPrompt="1"/>
          </p:nvPr>
        </p:nvSpPr>
        <p:spPr>
          <a:xfrm>
            <a:off x="4788024" y="1196752"/>
            <a:ext cx="4032176" cy="4824536"/>
          </a:xfrm>
          <a:prstGeom prst="rect">
            <a:avLst/>
          </a:prstGeom>
        </p:spPr>
        <p:txBody>
          <a:bodyPr>
            <a:noAutofit/>
          </a:bodyPr>
          <a:lstStyle>
            <a:lvl1pPr marL="92075" indent="-92075">
              <a:buFont typeface="Wingdings" panose="05000000000000000000" pitchFamily="2" charset="2"/>
              <a:buChar char="q"/>
              <a:defRPr sz="2000" baseline="0">
                <a:solidFill>
                  <a:srgbClr val="5C0F8C"/>
                </a:solidFill>
                <a:latin typeface="Helvetica" panose="020B0604020202030204" pitchFamily="34" charset="0"/>
              </a:defRPr>
            </a:lvl1pPr>
            <a:lvl2pPr marL="447675" indent="-182563"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804863" indent="-174625">
              <a:defRPr sz="1600">
                <a:solidFill>
                  <a:srgbClr val="2C74B5"/>
                </a:solidFill>
                <a:latin typeface="Helvetica" panose="020B0604020202030204" pitchFamily="34" charset="0"/>
              </a:defRPr>
            </a:lvl3pPr>
          </a:lstStyle>
          <a:p>
            <a:pPr lvl="0"/>
            <a:r>
              <a:rPr lang="fr-FR" dirty="0"/>
              <a:t>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cxnSp>
        <p:nvCxnSpPr>
          <p:cNvPr id="3" name="Connecteur droit 2"/>
          <p:cNvCxnSpPr/>
          <p:nvPr userDrawn="1"/>
        </p:nvCxnSpPr>
        <p:spPr>
          <a:xfrm>
            <a:off x="4615433" y="1196752"/>
            <a:ext cx="0" cy="4824536"/>
          </a:xfrm>
          <a:prstGeom prst="line">
            <a:avLst/>
          </a:prstGeom>
          <a:ln>
            <a:solidFill>
              <a:srgbClr val="A8A8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7779" y="6479340"/>
            <a:ext cx="554305" cy="196131"/>
          </a:xfrm>
          <a:prstGeom prst="rect">
            <a:avLst/>
          </a:prstGeom>
        </p:spPr>
        <p:txBody>
          <a:bodyPr wrap="none"/>
          <a:lstStyle>
            <a:lvl1pPr algn="ctr">
              <a:defRPr sz="700">
                <a:solidFill>
                  <a:srgbClr val="5C0F8C"/>
                </a:solidFill>
                <a:latin typeface="Helvetica" panose="020B0604020202030204" pitchFamily="34" charset="0"/>
              </a:defRPr>
            </a:lvl1pPr>
          </a:lstStyle>
          <a:p>
            <a:r>
              <a:rPr lang="fr-FR"/>
              <a:t>04/2019</a:t>
            </a:r>
          </a:p>
        </p:txBody>
      </p:sp>
      <p:sp>
        <p:nvSpPr>
          <p:cNvPr id="2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996333" y="6479340"/>
            <a:ext cx="7116652" cy="196131"/>
          </a:xfrm>
          <a:prstGeom prst="rect">
            <a:avLst/>
          </a:prstGeom>
        </p:spPr>
        <p:txBody>
          <a:bodyPr wrap="none" rIns="0"/>
          <a:lstStyle>
            <a:lvl1pPr algn="r">
              <a:defRPr sz="700" cap="all" baseline="0">
                <a:solidFill>
                  <a:srgbClr val="5C0F8C"/>
                </a:solidFill>
                <a:latin typeface="Helvetica" panose="020B0604020202030204" pitchFamily="34" charset="0"/>
              </a:defRPr>
            </a:lvl1pPr>
          </a:lstStyle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03667" y="6479340"/>
            <a:ext cx="147666" cy="196131"/>
          </a:xfrm>
          <a:prstGeom prst="rect">
            <a:avLst/>
          </a:prstGeom>
        </p:spPr>
        <p:txBody>
          <a:bodyPr wrap="none" lIns="0" rIns="0"/>
          <a:lstStyle>
            <a:lvl1pPr algn="l">
              <a:defRPr sz="700">
                <a:solidFill>
                  <a:srgbClr val="5C0F8C"/>
                </a:solidFill>
                <a:latin typeface="Helvetica" panose="020B0604020202030204" pitchFamily="34" charset="0"/>
              </a:defRPr>
            </a:lvl1pPr>
          </a:lstStyle>
          <a:p>
            <a:fld id="{029F7B68-FC32-4E35-9CDA-1CB03524C24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2" name="ZoneTexte 21"/>
          <p:cNvSpPr txBox="1"/>
          <p:nvPr userDrawn="1"/>
        </p:nvSpPr>
        <p:spPr>
          <a:xfrm>
            <a:off x="8069159" y="6461989"/>
            <a:ext cx="2103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rgbClr val="5C0F8C"/>
                </a:solidFill>
                <a:latin typeface="Helvetica" panose="020B0604020202030204" pitchFamily="34" charset="0"/>
              </a:rPr>
              <a:t>l</a:t>
            </a:r>
          </a:p>
        </p:txBody>
      </p:sp>
      <p:sp>
        <p:nvSpPr>
          <p:cNvPr id="23" name="ZoneTexte 22"/>
          <p:cNvSpPr txBox="1"/>
          <p:nvPr userDrawn="1"/>
        </p:nvSpPr>
        <p:spPr>
          <a:xfrm>
            <a:off x="8640617" y="6461989"/>
            <a:ext cx="2103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rgbClr val="5C0F8C"/>
                </a:solidFill>
                <a:latin typeface="Helvetica" panose="020B0604020202030204" pitchFamily="34" charset="0"/>
              </a:rPr>
              <a:t>l</a:t>
            </a:r>
          </a:p>
        </p:txBody>
      </p:sp>
      <p:cxnSp>
        <p:nvCxnSpPr>
          <p:cNvPr id="14" name="Connecteur droit 13"/>
          <p:cNvCxnSpPr/>
          <p:nvPr userDrawn="1"/>
        </p:nvCxnSpPr>
        <p:spPr>
          <a:xfrm flipH="1">
            <a:off x="1475656" y="507528"/>
            <a:ext cx="7416824" cy="0"/>
          </a:xfrm>
          <a:prstGeom prst="line">
            <a:avLst/>
          </a:prstGeom>
          <a:ln w="25400">
            <a:solidFill>
              <a:srgbClr val="5C0F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re 1"/>
          <p:cNvSpPr>
            <a:spLocks noGrp="1"/>
          </p:cNvSpPr>
          <p:nvPr>
            <p:ph type="title" hasCustomPrompt="1"/>
          </p:nvPr>
        </p:nvSpPr>
        <p:spPr>
          <a:xfrm>
            <a:off x="1269920" y="185173"/>
            <a:ext cx="3923856" cy="461665"/>
          </a:xfrm>
          <a:prstGeom prst="rect">
            <a:avLst/>
          </a:prstGeom>
          <a:solidFill>
            <a:schemeClr val="bg1"/>
          </a:solidFill>
        </p:spPr>
        <p:txBody>
          <a:bodyPr wrap="none" rIns="54000">
            <a:spAutoFit/>
          </a:bodyPr>
          <a:lstStyle>
            <a:lvl1pPr algn="l">
              <a:defRPr sz="2400" b="1" cap="all" baseline="0">
                <a:solidFill>
                  <a:srgbClr val="5C0F8C"/>
                </a:solidFill>
                <a:latin typeface="Helvetica Neue" pitchFamily="50"/>
              </a:defRPr>
            </a:lvl1pPr>
          </a:lstStyle>
          <a:p>
            <a:r>
              <a:rPr lang="fr-FR" dirty="0"/>
              <a:t>CLIQUEZ POUR TAPER UN TITRE</a:t>
            </a:r>
          </a:p>
        </p:txBody>
      </p:sp>
      <p:sp>
        <p:nvSpPr>
          <p:cNvPr id="16" name="Espace réservé du texte 28"/>
          <p:cNvSpPr>
            <a:spLocks noGrp="1"/>
          </p:cNvSpPr>
          <p:nvPr>
            <p:ph type="body" sz="quarter" idx="13" hasCustomPrompt="1"/>
          </p:nvPr>
        </p:nvSpPr>
        <p:spPr>
          <a:xfrm>
            <a:off x="1278255" y="572823"/>
            <a:ext cx="3413114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Helvetica Neue" pitchFamily="50"/>
              </a:defRPr>
            </a:lvl1pPr>
            <a:lvl2pPr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/>
              <a:t>Cliquez pour taper un sous-titre</a:t>
            </a:r>
          </a:p>
        </p:txBody>
      </p:sp>
    </p:spTree>
    <p:extLst>
      <p:ext uri="{BB962C8B-B14F-4D97-AF65-F5344CB8AC3E}">
        <p14:creationId xmlns:p14="http://schemas.microsoft.com/office/powerpoint/2010/main" val="82030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u texte + 2 blocs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44"/>
          <p:cNvSpPr>
            <a:spLocks noGrp="1"/>
          </p:cNvSpPr>
          <p:nvPr>
            <p:ph type="body" sz="quarter" idx="16" hasCustomPrompt="1"/>
          </p:nvPr>
        </p:nvSpPr>
        <p:spPr>
          <a:xfrm>
            <a:off x="539824" y="1196752"/>
            <a:ext cx="3888160" cy="4824536"/>
          </a:xfrm>
          <a:prstGeom prst="rect">
            <a:avLst/>
          </a:prstGeom>
        </p:spPr>
        <p:txBody>
          <a:bodyPr>
            <a:noAutofit/>
          </a:bodyPr>
          <a:lstStyle>
            <a:lvl1pPr marL="92075" indent="-92075">
              <a:buFont typeface="Wingdings" panose="05000000000000000000" pitchFamily="2" charset="2"/>
              <a:buChar char="q"/>
              <a:defRPr sz="2000" baseline="0">
                <a:solidFill>
                  <a:srgbClr val="5C0F8C"/>
                </a:solidFill>
                <a:latin typeface="Helvetica" panose="020B0604020202030204" pitchFamily="34" charset="0"/>
              </a:defRPr>
            </a:lvl1pPr>
            <a:lvl2pPr marL="447675" indent="-182563"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804863" indent="-174625">
              <a:defRPr sz="1600">
                <a:solidFill>
                  <a:srgbClr val="2C74B5"/>
                </a:solidFill>
                <a:latin typeface="Helvetica" panose="020B0604020202030204" pitchFamily="34" charset="0"/>
              </a:defRPr>
            </a:lvl3pPr>
          </a:lstStyle>
          <a:p>
            <a:pPr lvl="0"/>
            <a:r>
              <a:rPr lang="fr-FR" dirty="0"/>
              <a:t> 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9" name="Espace réservé du texte 44"/>
          <p:cNvSpPr>
            <a:spLocks noGrp="1"/>
          </p:cNvSpPr>
          <p:nvPr>
            <p:ph type="body" sz="quarter" idx="17" hasCustomPrompt="1"/>
          </p:nvPr>
        </p:nvSpPr>
        <p:spPr>
          <a:xfrm>
            <a:off x="4710683" y="1206277"/>
            <a:ext cx="4009968" cy="21602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anchor="ctr">
            <a:normAutofit/>
          </a:bodyPr>
          <a:lstStyle>
            <a:lvl1pPr marL="0" indent="0" algn="ctr">
              <a:buFont typeface="Helvetica" panose="020B0604020202030204" pitchFamily="34" charset="0"/>
              <a:buNone/>
              <a:defRPr sz="2000" baseline="0">
                <a:solidFill>
                  <a:schemeClr val="bg1"/>
                </a:solidFill>
                <a:latin typeface="Helvetica" panose="020B0604020202030204" pitchFamily="34" charset="0"/>
              </a:defRPr>
            </a:lvl1pPr>
            <a:lvl2pPr marL="447675" indent="-182563"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804863" indent="-174625">
              <a:defRPr sz="1600">
                <a:solidFill>
                  <a:srgbClr val="2C74B5"/>
                </a:solidFill>
                <a:latin typeface="Helvetica" panose="020B0604020202030204" pitchFamily="34" charset="0"/>
              </a:defRPr>
            </a:lvl3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0" name="Espace réservé du texte 44"/>
          <p:cNvSpPr>
            <a:spLocks noGrp="1"/>
          </p:cNvSpPr>
          <p:nvPr>
            <p:ph type="body" sz="quarter" idx="18" hasCustomPrompt="1"/>
          </p:nvPr>
        </p:nvSpPr>
        <p:spPr>
          <a:xfrm>
            <a:off x="4720208" y="3851523"/>
            <a:ext cx="4009968" cy="21602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anchor="ctr">
            <a:normAutofit/>
          </a:bodyPr>
          <a:lstStyle>
            <a:lvl1pPr marL="0" indent="0" algn="ctr">
              <a:buFont typeface="Helvetica" panose="020B0604020202030204" pitchFamily="34" charset="0"/>
              <a:buNone/>
              <a:defRPr sz="2000" baseline="0">
                <a:solidFill>
                  <a:schemeClr val="bg1"/>
                </a:solidFill>
                <a:latin typeface="Helvetica" panose="020B0604020202030204" pitchFamily="34" charset="0"/>
              </a:defRPr>
            </a:lvl1pPr>
            <a:lvl2pPr marL="447675" indent="-182563"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804863" indent="-174625">
              <a:defRPr sz="1600">
                <a:solidFill>
                  <a:srgbClr val="2C74B5"/>
                </a:solidFill>
                <a:latin typeface="Helvetica" panose="020B0604020202030204" pitchFamily="34" charset="0"/>
              </a:defRPr>
            </a:lvl3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1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7779" y="6479340"/>
            <a:ext cx="554305" cy="196131"/>
          </a:xfrm>
          <a:prstGeom prst="rect">
            <a:avLst/>
          </a:prstGeom>
        </p:spPr>
        <p:txBody>
          <a:bodyPr wrap="none"/>
          <a:lstStyle>
            <a:lvl1pPr algn="ctr">
              <a:defRPr sz="700">
                <a:solidFill>
                  <a:srgbClr val="5C0F8C"/>
                </a:solidFill>
                <a:latin typeface="Helvetica" panose="020B0604020202030204" pitchFamily="34" charset="0"/>
              </a:defRPr>
            </a:lvl1pPr>
          </a:lstStyle>
          <a:p>
            <a:r>
              <a:rPr lang="fr-FR"/>
              <a:t>04/2019</a:t>
            </a:r>
          </a:p>
        </p:txBody>
      </p:sp>
      <p:sp>
        <p:nvSpPr>
          <p:cNvPr id="22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996333" y="6479340"/>
            <a:ext cx="7116652" cy="196131"/>
          </a:xfrm>
          <a:prstGeom prst="rect">
            <a:avLst/>
          </a:prstGeom>
        </p:spPr>
        <p:txBody>
          <a:bodyPr wrap="none" rIns="0"/>
          <a:lstStyle>
            <a:lvl1pPr algn="r">
              <a:defRPr sz="700" cap="all" baseline="0">
                <a:solidFill>
                  <a:srgbClr val="5C0F8C"/>
                </a:solidFill>
                <a:latin typeface="Helvetica" panose="020B0604020202030204" pitchFamily="34" charset="0"/>
              </a:defRPr>
            </a:lvl1pPr>
          </a:lstStyle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03667" y="6479340"/>
            <a:ext cx="147666" cy="196131"/>
          </a:xfrm>
          <a:prstGeom prst="rect">
            <a:avLst/>
          </a:prstGeom>
        </p:spPr>
        <p:txBody>
          <a:bodyPr wrap="none" lIns="0" rIns="0"/>
          <a:lstStyle>
            <a:lvl1pPr algn="l">
              <a:defRPr sz="700">
                <a:solidFill>
                  <a:srgbClr val="5C0F8C"/>
                </a:solidFill>
                <a:latin typeface="Helvetica" panose="020B0604020202030204" pitchFamily="34" charset="0"/>
              </a:defRPr>
            </a:lvl1pPr>
          </a:lstStyle>
          <a:p>
            <a:fld id="{029F7B68-FC32-4E35-9CDA-1CB03524C24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4" name="ZoneTexte 23"/>
          <p:cNvSpPr txBox="1"/>
          <p:nvPr userDrawn="1"/>
        </p:nvSpPr>
        <p:spPr>
          <a:xfrm>
            <a:off x="8069159" y="6461989"/>
            <a:ext cx="2103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rgbClr val="5C0F8C"/>
                </a:solidFill>
                <a:latin typeface="Helvetica" panose="020B0604020202030204" pitchFamily="34" charset="0"/>
              </a:rPr>
              <a:t>l</a:t>
            </a:r>
          </a:p>
        </p:txBody>
      </p:sp>
      <p:sp>
        <p:nvSpPr>
          <p:cNvPr id="25" name="ZoneTexte 24"/>
          <p:cNvSpPr txBox="1"/>
          <p:nvPr userDrawn="1"/>
        </p:nvSpPr>
        <p:spPr>
          <a:xfrm>
            <a:off x="8640617" y="6461989"/>
            <a:ext cx="2103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rgbClr val="5C0F8C"/>
                </a:solidFill>
                <a:latin typeface="Helvetica" panose="020B0604020202030204" pitchFamily="34" charset="0"/>
              </a:rPr>
              <a:t>l</a:t>
            </a:r>
          </a:p>
        </p:txBody>
      </p:sp>
      <p:cxnSp>
        <p:nvCxnSpPr>
          <p:cNvPr id="14" name="Connecteur droit 13"/>
          <p:cNvCxnSpPr/>
          <p:nvPr userDrawn="1"/>
        </p:nvCxnSpPr>
        <p:spPr>
          <a:xfrm flipH="1">
            <a:off x="1475656" y="507528"/>
            <a:ext cx="7416824" cy="0"/>
          </a:xfrm>
          <a:prstGeom prst="line">
            <a:avLst/>
          </a:prstGeom>
          <a:ln w="25400">
            <a:solidFill>
              <a:srgbClr val="5C0F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re 1"/>
          <p:cNvSpPr>
            <a:spLocks noGrp="1"/>
          </p:cNvSpPr>
          <p:nvPr>
            <p:ph type="title" hasCustomPrompt="1"/>
          </p:nvPr>
        </p:nvSpPr>
        <p:spPr>
          <a:xfrm>
            <a:off x="1269920" y="185173"/>
            <a:ext cx="3923856" cy="461665"/>
          </a:xfrm>
          <a:prstGeom prst="rect">
            <a:avLst/>
          </a:prstGeom>
          <a:solidFill>
            <a:schemeClr val="bg1"/>
          </a:solidFill>
        </p:spPr>
        <p:txBody>
          <a:bodyPr wrap="none" rIns="54000">
            <a:spAutoFit/>
          </a:bodyPr>
          <a:lstStyle>
            <a:lvl1pPr algn="l">
              <a:defRPr sz="2400" b="1" cap="all" baseline="0">
                <a:solidFill>
                  <a:srgbClr val="5C0F8C"/>
                </a:solidFill>
                <a:latin typeface="Helvetica Neue" pitchFamily="50"/>
              </a:defRPr>
            </a:lvl1pPr>
          </a:lstStyle>
          <a:p>
            <a:r>
              <a:rPr lang="fr-FR" dirty="0"/>
              <a:t>CLIQUEZ POUR TAPER UN TITRE</a:t>
            </a:r>
          </a:p>
        </p:txBody>
      </p:sp>
      <p:sp>
        <p:nvSpPr>
          <p:cNvPr id="16" name="Espace réservé du texte 28"/>
          <p:cNvSpPr>
            <a:spLocks noGrp="1"/>
          </p:cNvSpPr>
          <p:nvPr>
            <p:ph type="body" sz="quarter" idx="13" hasCustomPrompt="1"/>
          </p:nvPr>
        </p:nvSpPr>
        <p:spPr>
          <a:xfrm>
            <a:off x="1278255" y="572823"/>
            <a:ext cx="3413114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Helvetica Neue" pitchFamily="50"/>
              </a:defRPr>
            </a:lvl1pPr>
            <a:lvl2pPr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/>
              <a:t>Cliquez pour taper un sous-titre</a:t>
            </a:r>
          </a:p>
        </p:txBody>
      </p:sp>
    </p:spTree>
    <p:extLst>
      <p:ext uri="{BB962C8B-B14F-4D97-AF65-F5344CB8AC3E}">
        <p14:creationId xmlns:p14="http://schemas.microsoft.com/office/powerpoint/2010/main" val="2471100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s 4 coule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44"/>
          <p:cNvSpPr>
            <a:spLocks noGrp="1"/>
          </p:cNvSpPr>
          <p:nvPr>
            <p:ph type="body" sz="quarter" idx="16" hasCustomPrompt="1"/>
          </p:nvPr>
        </p:nvSpPr>
        <p:spPr>
          <a:xfrm>
            <a:off x="719000" y="1340768"/>
            <a:ext cx="3654120" cy="2160240"/>
          </a:xfrm>
          <a:prstGeom prst="rect">
            <a:avLst/>
          </a:prstGeom>
          <a:gradFill flip="none" rotWithShape="1">
            <a:gsLst>
              <a:gs pos="0">
                <a:srgbClr val="5C0F8C">
                  <a:shade val="30000"/>
                  <a:satMod val="115000"/>
                </a:srgbClr>
              </a:gs>
              <a:gs pos="50000">
                <a:srgbClr val="5C0F8C">
                  <a:shade val="67500"/>
                  <a:satMod val="115000"/>
                </a:srgbClr>
              </a:gs>
              <a:gs pos="100000">
                <a:srgbClr val="5C0F8C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anchor="ctr">
            <a:normAutofit/>
          </a:bodyPr>
          <a:lstStyle>
            <a:lvl1pPr marL="0" indent="0" algn="ctr">
              <a:buFont typeface="Helvetica" panose="020B0604020202030204" pitchFamily="34" charset="0"/>
              <a:buNone/>
              <a:defRPr sz="2000" baseline="0">
                <a:solidFill>
                  <a:schemeClr val="bg1"/>
                </a:solidFill>
                <a:latin typeface="Helvetica" panose="020B0604020202030204" pitchFamily="34" charset="0"/>
              </a:defRPr>
            </a:lvl1pPr>
            <a:lvl2pPr marL="447675" indent="-182563"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804863" indent="-174625">
              <a:defRPr sz="1600">
                <a:solidFill>
                  <a:srgbClr val="2C74B5"/>
                </a:solidFill>
                <a:latin typeface="Helvetica" panose="020B0604020202030204" pitchFamily="34" charset="0"/>
              </a:defRPr>
            </a:lvl3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3" name="Espace réservé du texte 44"/>
          <p:cNvSpPr>
            <a:spLocks noGrp="1"/>
          </p:cNvSpPr>
          <p:nvPr>
            <p:ph type="body" sz="quarter" idx="17" hasCustomPrompt="1"/>
          </p:nvPr>
        </p:nvSpPr>
        <p:spPr>
          <a:xfrm>
            <a:off x="4734304" y="1340768"/>
            <a:ext cx="3654120" cy="2160240"/>
          </a:xfrm>
          <a:prstGeom prst="rect">
            <a:avLst/>
          </a:prstGeom>
          <a:gradFill flip="none" rotWithShape="1">
            <a:gsLst>
              <a:gs pos="0">
                <a:srgbClr val="BBD050">
                  <a:shade val="30000"/>
                  <a:satMod val="115000"/>
                </a:srgbClr>
              </a:gs>
              <a:gs pos="50000">
                <a:srgbClr val="BBD050">
                  <a:shade val="67500"/>
                  <a:satMod val="115000"/>
                </a:srgbClr>
              </a:gs>
              <a:gs pos="100000">
                <a:srgbClr val="BB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anchor="ctr">
            <a:normAutofit/>
          </a:bodyPr>
          <a:lstStyle>
            <a:lvl1pPr marL="0" indent="0" algn="ctr">
              <a:buFont typeface="Helvetica" panose="020B0604020202030204" pitchFamily="34" charset="0"/>
              <a:buNone/>
              <a:defRPr sz="2000" baseline="0">
                <a:solidFill>
                  <a:schemeClr val="bg1"/>
                </a:solidFill>
                <a:latin typeface="Helvetica" panose="020B0604020202030204" pitchFamily="34" charset="0"/>
              </a:defRPr>
            </a:lvl1pPr>
            <a:lvl2pPr marL="447675" indent="-182563"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804863" indent="-174625">
              <a:defRPr sz="1600">
                <a:solidFill>
                  <a:srgbClr val="2C74B5"/>
                </a:solidFill>
                <a:latin typeface="Helvetica" panose="020B0604020202030204" pitchFamily="34" charset="0"/>
              </a:defRPr>
            </a:lvl3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4" name="Espace réservé du texte 44"/>
          <p:cNvSpPr>
            <a:spLocks noGrp="1"/>
          </p:cNvSpPr>
          <p:nvPr>
            <p:ph type="body" sz="quarter" idx="18" hasCustomPrompt="1"/>
          </p:nvPr>
        </p:nvSpPr>
        <p:spPr>
          <a:xfrm>
            <a:off x="718728" y="3833616"/>
            <a:ext cx="3654120" cy="2160240"/>
          </a:xfrm>
          <a:prstGeom prst="rect">
            <a:avLst/>
          </a:prstGeom>
          <a:gradFill flip="none" rotWithShape="1">
            <a:gsLst>
              <a:gs pos="0">
                <a:srgbClr val="F08A00">
                  <a:shade val="30000"/>
                  <a:satMod val="115000"/>
                </a:srgbClr>
              </a:gs>
              <a:gs pos="50000">
                <a:srgbClr val="F08A00">
                  <a:shade val="67500"/>
                  <a:satMod val="115000"/>
                </a:srgbClr>
              </a:gs>
              <a:gs pos="100000">
                <a:srgbClr val="F08A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anchor="ctr">
            <a:normAutofit/>
          </a:bodyPr>
          <a:lstStyle>
            <a:lvl1pPr marL="0" indent="0" algn="ctr">
              <a:buFont typeface="Helvetica" panose="020B0604020202030204" pitchFamily="34" charset="0"/>
              <a:buNone/>
              <a:defRPr sz="2000" baseline="0">
                <a:solidFill>
                  <a:schemeClr val="bg1"/>
                </a:solidFill>
                <a:latin typeface="Helvetica" panose="020B0604020202030204" pitchFamily="34" charset="0"/>
              </a:defRPr>
            </a:lvl1pPr>
            <a:lvl2pPr marL="447675" indent="-182563"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804863" indent="-174625">
              <a:defRPr sz="1600">
                <a:solidFill>
                  <a:srgbClr val="2C74B5"/>
                </a:solidFill>
                <a:latin typeface="Helvetica" panose="020B0604020202030204" pitchFamily="34" charset="0"/>
              </a:defRPr>
            </a:lvl3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5" name="Espace réservé du texte 44"/>
          <p:cNvSpPr>
            <a:spLocks noGrp="1"/>
          </p:cNvSpPr>
          <p:nvPr>
            <p:ph type="body" sz="quarter" idx="19" hasCustomPrompt="1"/>
          </p:nvPr>
        </p:nvSpPr>
        <p:spPr>
          <a:xfrm>
            <a:off x="4734032" y="3833616"/>
            <a:ext cx="3654120" cy="2160240"/>
          </a:xfrm>
          <a:prstGeom prst="rect">
            <a:avLst/>
          </a:prstGeom>
          <a:gradFill flip="none" rotWithShape="1">
            <a:gsLst>
              <a:gs pos="0">
                <a:srgbClr val="2C74B5">
                  <a:shade val="30000"/>
                  <a:satMod val="115000"/>
                </a:srgbClr>
              </a:gs>
              <a:gs pos="50000">
                <a:srgbClr val="2C74B5">
                  <a:shade val="67500"/>
                  <a:satMod val="115000"/>
                </a:srgbClr>
              </a:gs>
              <a:gs pos="100000">
                <a:srgbClr val="2C74B5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anchor="ctr">
            <a:normAutofit/>
          </a:bodyPr>
          <a:lstStyle>
            <a:lvl1pPr marL="0" indent="0" algn="ctr">
              <a:buFont typeface="Helvetica" panose="020B0604020202030204" pitchFamily="34" charset="0"/>
              <a:buNone/>
              <a:defRPr sz="2000" baseline="0">
                <a:solidFill>
                  <a:schemeClr val="bg1"/>
                </a:solidFill>
                <a:latin typeface="Helvetica" panose="020B0604020202030204" pitchFamily="34" charset="0"/>
              </a:defRPr>
            </a:lvl1pPr>
            <a:lvl2pPr marL="447675" indent="-182563"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804863" indent="-174625">
              <a:defRPr sz="1600">
                <a:solidFill>
                  <a:srgbClr val="2C74B5"/>
                </a:solidFill>
                <a:latin typeface="Helvetica" panose="020B0604020202030204" pitchFamily="34" charset="0"/>
              </a:defRPr>
            </a:lvl3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1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7779" y="6479340"/>
            <a:ext cx="554305" cy="196131"/>
          </a:xfrm>
          <a:prstGeom prst="rect">
            <a:avLst/>
          </a:prstGeom>
        </p:spPr>
        <p:txBody>
          <a:bodyPr wrap="none"/>
          <a:lstStyle>
            <a:lvl1pPr algn="ctr">
              <a:defRPr sz="700">
                <a:solidFill>
                  <a:srgbClr val="5C0F8C"/>
                </a:solidFill>
                <a:latin typeface="Helvetica" panose="020B0604020202030204" pitchFamily="34" charset="0"/>
              </a:defRPr>
            </a:lvl1pPr>
          </a:lstStyle>
          <a:p>
            <a:r>
              <a:rPr lang="fr-FR"/>
              <a:t>04/2019</a:t>
            </a:r>
          </a:p>
        </p:txBody>
      </p:sp>
      <p:sp>
        <p:nvSpPr>
          <p:cNvPr id="22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996333" y="6479340"/>
            <a:ext cx="7116652" cy="196131"/>
          </a:xfrm>
          <a:prstGeom prst="rect">
            <a:avLst/>
          </a:prstGeom>
        </p:spPr>
        <p:txBody>
          <a:bodyPr wrap="none" rIns="0"/>
          <a:lstStyle>
            <a:lvl1pPr algn="r">
              <a:defRPr sz="700" cap="all" baseline="0">
                <a:solidFill>
                  <a:srgbClr val="5C0F8C"/>
                </a:solidFill>
                <a:latin typeface="Helvetica" panose="020B0604020202030204" pitchFamily="34" charset="0"/>
              </a:defRPr>
            </a:lvl1pPr>
          </a:lstStyle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03667" y="6479340"/>
            <a:ext cx="147666" cy="196131"/>
          </a:xfrm>
          <a:prstGeom prst="rect">
            <a:avLst/>
          </a:prstGeom>
        </p:spPr>
        <p:txBody>
          <a:bodyPr wrap="none" lIns="0" rIns="0"/>
          <a:lstStyle>
            <a:lvl1pPr algn="l">
              <a:defRPr sz="700">
                <a:solidFill>
                  <a:srgbClr val="5C0F8C"/>
                </a:solidFill>
                <a:latin typeface="Helvetica" panose="020B0604020202030204" pitchFamily="34" charset="0"/>
              </a:defRPr>
            </a:lvl1pPr>
          </a:lstStyle>
          <a:p>
            <a:fld id="{029F7B68-FC32-4E35-9CDA-1CB03524C24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4" name="ZoneTexte 23"/>
          <p:cNvSpPr txBox="1"/>
          <p:nvPr userDrawn="1"/>
        </p:nvSpPr>
        <p:spPr>
          <a:xfrm>
            <a:off x="8069159" y="6461989"/>
            <a:ext cx="2103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rgbClr val="5C0F8C"/>
                </a:solidFill>
                <a:latin typeface="Helvetica" panose="020B0604020202030204" pitchFamily="34" charset="0"/>
              </a:rPr>
              <a:t>l</a:t>
            </a:r>
          </a:p>
        </p:txBody>
      </p:sp>
      <p:sp>
        <p:nvSpPr>
          <p:cNvPr id="25" name="ZoneTexte 24"/>
          <p:cNvSpPr txBox="1"/>
          <p:nvPr userDrawn="1"/>
        </p:nvSpPr>
        <p:spPr>
          <a:xfrm>
            <a:off x="8640617" y="6461989"/>
            <a:ext cx="2103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rgbClr val="5C0F8C"/>
                </a:solidFill>
                <a:latin typeface="Helvetica" panose="020B0604020202030204" pitchFamily="34" charset="0"/>
              </a:rPr>
              <a:t>l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 flipH="1">
            <a:off x="1475656" y="507528"/>
            <a:ext cx="7416824" cy="0"/>
          </a:xfrm>
          <a:prstGeom prst="line">
            <a:avLst/>
          </a:prstGeom>
          <a:ln w="25400">
            <a:solidFill>
              <a:srgbClr val="5C0F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/>
          <p:cNvSpPr>
            <a:spLocks noGrp="1"/>
          </p:cNvSpPr>
          <p:nvPr>
            <p:ph type="title" hasCustomPrompt="1"/>
          </p:nvPr>
        </p:nvSpPr>
        <p:spPr>
          <a:xfrm>
            <a:off x="1269920" y="185173"/>
            <a:ext cx="3923856" cy="461665"/>
          </a:xfrm>
          <a:prstGeom prst="rect">
            <a:avLst/>
          </a:prstGeom>
          <a:solidFill>
            <a:schemeClr val="bg1"/>
          </a:solidFill>
        </p:spPr>
        <p:txBody>
          <a:bodyPr wrap="none" rIns="54000">
            <a:spAutoFit/>
          </a:bodyPr>
          <a:lstStyle>
            <a:lvl1pPr algn="l">
              <a:defRPr sz="2400" b="1" cap="all" baseline="0">
                <a:solidFill>
                  <a:srgbClr val="5C0F8C"/>
                </a:solidFill>
                <a:latin typeface="Helvetica Neue" pitchFamily="50"/>
              </a:defRPr>
            </a:lvl1pPr>
          </a:lstStyle>
          <a:p>
            <a:r>
              <a:rPr lang="fr-FR" dirty="0"/>
              <a:t>CLIQUEZ POUR TAPER UN TITRE</a:t>
            </a:r>
          </a:p>
        </p:txBody>
      </p:sp>
      <p:sp>
        <p:nvSpPr>
          <p:cNvPr id="18" name="Espace réservé du texte 28"/>
          <p:cNvSpPr>
            <a:spLocks noGrp="1"/>
          </p:cNvSpPr>
          <p:nvPr>
            <p:ph type="body" sz="quarter" idx="13" hasCustomPrompt="1"/>
          </p:nvPr>
        </p:nvSpPr>
        <p:spPr>
          <a:xfrm>
            <a:off x="1278255" y="572823"/>
            <a:ext cx="3413114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Helvetica Neue" pitchFamily="50"/>
              </a:defRPr>
            </a:lvl1pPr>
            <a:lvl2pPr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/>
              <a:t>Cliquez pour taper un sous-titre</a:t>
            </a:r>
          </a:p>
        </p:txBody>
      </p:sp>
    </p:spTree>
    <p:extLst>
      <p:ext uri="{BB962C8B-B14F-4D97-AF65-F5344CB8AC3E}">
        <p14:creationId xmlns:p14="http://schemas.microsoft.com/office/powerpoint/2010/main" val="3032405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ndeaux 4 coule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44"/>
          <p:cNvSpPr>
            <a:spLocks noGrp="1"/>
          </p:cNvSpPr>
          <p:nvPr>
            <p:ph type="body" sz="quarter" idx="16" hasCustomPrompt="1"/>
          </p:nvPr>
        </p:nvSpPr>
        <p:spPr>
          <a:xfrm>
            <a:off x="719000" y="1556792"/>
            <a:ext cx="7669424" cy="648072"/>
          </a:xfrm>
          <a:prstGeom prst="rect">
            <a:avLst/>
          </a:prstGeom>
          <a:gradFill flip="none" rotWithShape="1">
            <a:gsLst>
              <a:gs pos="0">
                <a:srgbClr val="5C0F8C">
                  <a:shade val="30000"/>
                  <a:satMod val="115000"/>
                </a:srgbClr>
              </a:gs>
              <a:gs pos="50000">
                <a:srgbClr val="5C0F8C">
                  <a:shade val="67500"/>
                  <a:satMod val="115000"/>
                </a:srgbClr>
              </a:gs>
              <a:gs pos="100000">
                <a:srgbClr val="5C0F8C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buFont typeface="Helvetica" panose="020B0604020202030204" pitchFamily="34" charset="0"/>
              <a:buNone/>
              <a:defRPr sz="2000" baseline="0">
                <a:solidFill>
                  <a:schemeClr val="bg1"/>
                </a:solidFill>
                <a:latin typeface="Helvetica" panose="020B0604020202030204" pitchFamily="34" charset="0"/>
              </a:defRPr>
            </a:lvl1pPr>
            <a:lvl2pPr marL="447675" indent="-182563"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804863" indent="-174625">
              <a:defRPr sz="1600">
                <a:solidFill>
                  <a:srgbClr val="2C74B5"/>
                </a:solidFill>
                <a:latin typeface="Helvetica" panose="020B0604020202030204" pitchFamily="34" charset="0"/>
              </a:defRPr>
            </a:lvl3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3" name="Espace réservé du texte 44"/>
          <p:cNvSpPr>
            <a:spLocks noGrp="1"/>
          </p:cNvSpPr>
          <p:nvPr>
            <p:ph type="body" sz="quarter" idx="17" hasCustomPrompt="1"/>
          </p:nvPr>
        </p:nvSpPr>
        <p:spPr>
          <a:xfrm>
            <a:off x="719000" y="2708920"/>
            <a:ext cx="7669424" cy="648072"/>
          </a:xfrm>
          <a:prstGeom prst="rect">
            <a:avLst/>
          </a:prstGeom>
          <a:gradFill flip="none" rotWithShape="1">
            <a:gsLst>
              <a:gs pos="0">
                <a:srgbClr val="BBD050">
                  <a:shade val="30000"/>
                  <a:satMod val="115000"/>
                </a:srgbClr>
              </a:gs>
              <a:gs pos="50000">
                <a:srgbClr val="BBD050">
                  <a:shade val="67500"/>
                  <a:satMod val="115000"/>
                </a:srgbClr>
              </a:gs>
              <a:gs pos="100000">
                <a:srgbClr val="BBD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buFont typeface="Helvetica" panose="020B0604020202030204" pitchFamily="34" charset="0"/>
              <a:buNone/>
              <a:defRPr sz="2000" baseline="0">
                <a:solidFill>
                  <a:schemeClr val="bg1"/>
                </a:solidFill>
                <a:latin typeface="Helvetica" panose="020B0604020202030204" pitchFamily="34" charset="0"/>
              </a:defRPr>
            </a:lvl1pPr>
            <a:lvl2pPr marL="447675" indent="-182563"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804863" indent="-174625">
              <a:defRPr sz="1600">
                <a:solidFill>
                  <a:srgbClr val="2C74B5"/>
                </a:solidFill>
                <a:latin typeface="Helvetica" panose="020B0604020202030204" pitchFamily="34" charset="0"/>
              </a:defRPr>
            </a:lvl3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4" name="Espace réservé du texte 44"/>
          <p:cNvSpPr>
            <a:spLocks noGrp="1"/>
          </p:cNvSpPr>
          <p:nvPr>
            <p:ph type="body" sz="quarter" idx="18" hasCustomPrompt="1"/>
          </p:nvPr>
        </p:nvSpPr>
        <p:spPr>
          <a:xfrm>
            <a:off x="719000" y="5013176"/>
            <a:ext cx="7669424" cy="648072"/>
          </a:xfrm>
          <a:prstGeom prst="rect">
            <a:avLst/>
          </a:prstGeom>
          <a:gradFill flip="none" rotWithShape="1">
            <a:gsLst>
              <a:gs pos="0">
                <a:srgbClr val="F08A00">
                  <a:shade val="30000"/>
                  <a:satMod val="115000"/>
                </a:srgbClr>
              </a:gs>
              <a:gs pos="50000">
                <a:srgbClr val="F08A00">
                  <a:shade val="67500"/>
                  <a:satMod val="115000"/>
                </a:srgbClr>
              </a:gs>
              <a:gs pos="100000">
                <a:srgbClr val="F08A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buFont typeface="Helvetica" panose="020B0604020202030204" pitchFamily="34" charset="0"/>
              <a:buNone/>
              <a:defRPr sz="2000" baseline="0">
                <a:solidFill>
                  <a:schemeClr val="bg1"/>
                </a:solidFill>
                <a:latin typeface="Helvetica" panose="020B0604020202030204" pitchFamily="34" charset="0"/>
              </a:defRPr>
            </a:lvl1pPr>
            <a:lvl2pPr marL="447675" indent="-182563"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804863" indent="-174625">
              <a:defRPr sz="1600">
                <a:solidFill>
                  <a:srgbClr val="2C74B5"/>
                </a:solidFill>
                <a:latin typeface="Helvetica" panose="020B0604020202030204" pitchFamily="34" charset="0"/>
              </a:defRPr>
            </a:lvl3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5" name="Espace réservé du texte 44"/>
          <p:cNvSpPr>
            <a:spLocks noGrp="1"/>
          </p:cNvSpPr>
          <p:nvPr>
            <p:ph type="body" sz="quarter" idx="19" hasCustomPrompt="1"/>
          </p:nvPr>
        </p:nvSpPr>
        <p:spPr>
          <a:xfrm>
            <a:off x="719000" y="3861048"/>
            <a:ext cx="7669424" cy="648072"/>
          </a:xfrm>
          <a:prstGeom prst="rect">
            <a:avLst/>
          </a:prstGeom>
          <a:gradFill flip="none" rotWithShape="1">
            <a:gsLst>
              <a:gs pos="0">
                <a:srgbClr val="2C74B5">
                  <a:shade val="30000"/>
                  <a:satMod val="115000"/>
                </a:srgbClr>
              </a:gs>
              <a:gs pos="50000">
                <a:srgbClr val="2C74B5">
                  <a:shade val="67500"/>
                  <a:satMod val="115000"/>
                </a:srgbClr>
              </a:gs>
              <a:gs pos="100000">
                <a:srgbClr val="2C74B5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buFont typeface="Helvetica" panose="020B0604020202030204" pitchFamily="34" charset="0"/>
              <a:buNone/>
              <a:defRPr sz="2000" baseline="0">
                <a:solidFill>
                  <a:schemeClr val="bg1"/>
                </a:solidFill>
                <a:latin typeface="Helvetica" panose="020B0604020202030204" pitchFamily="34" charset="0"/>
              </a:defRPr>
            </a:lvl1pPr>
            <a:lvl2pPr marL="447675" indent="-182563"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  <a:latin typeface="Helvetica" panose="020B0604020202030204" pitchFamily="34" charset="0"/>
              </a:defRPr>
            </a:lvl2pPr>
            <a:lvl3pPr marL="804863" indent="-174625">
              <a:defRPr sz="1600">
                <a:solidFill>
                  <a:srgbClr val="2C74B5"/>
                </a:solidFill>
                <a:latin typeface="Helvetica" panose="020B0604020202030204" pitchFamily="34" charset="0"/>
              </a:defRPr>
            </a:lvl3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1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7779" y="6479340"/>
            <a:ext cx="554305" cy="196131"/>
          </a:xfrm>
          <a:prstGeom prst="rect">
            <a:avLst/>
          </a:prstGeom>
        </p:spPr>
        <p:txBody>
          <a:bodyPr wrap="none"/>
          <a:lstStyle>
            <a:lvl1pPr algn="ctr">
              <a:defRPr sz="700">
                <a:solidFill>
                  <a:srgbClr val="5C0F8C"/>
                </a:solidFill>
                <a:latin typeface="Helvetica" panose="020B0604020202030204" pitchFamily="34" charset="0"/>
              </a:defRPr>
            </a:lvl1pPr>
          </a:lstStyle>
          <a:p>
            <a:r>
              <a:rPr lang="fr-FR"/>
              <a:t>04/2019</a:t>
            </a:r>
          </a:p>
        </p:txBody>
      </p:sp>
      <p:sp>
        <p:nvSpPr>
          <p:cNvPr id="22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996333" y="6479340"/>
            <a:ext cx="7116652" cy="196131"/>
          </a:xfrm>
          <a:prstGeom prst="rect">
            <a:avLst/>
          </a:prstGeom>
        </p:spPr>
        <p:txBody>
          <a:bodyPr wrap="none" rIns="0"/>
          <a:lstStyle>
            <a:lvl1pPr algn="r">
              <a:defRPr sz="700" cap="all" baseline="0">
                <a:solidFill>
                  <a:srgbClr val="5C0F8C"/>
                </a:solidFill>
                <a:latin typeface="Helvetica" panose="020B0604020202030204" pitchFamily="34" charset="0"/>
              </a:defRPr>
            </a:lvl1pPr>
          </a:lstStyle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03667" y="6479340"/>
            <a:ext cx="147666" cy="196131"/>
          </a:xfrm>
          <a:prstGeom prst="rect">
            <a:avLst/>
          </a:prstGeom>
        </p:spPr>
        <p:txBody>
          <a:bodyPr wrap="none" lIns="0" rIns="0"/>
          <a:lstStyle>
            <a:lvl1pPr algn="l">
              <a:defRPr sz="700">
                <a:solidFill>
                  <a:srgbClr val="5C0F8C"/>
                </a:solidFill>
                <a:latin typeface="Helvetica" panose="020B0604020202030204" pitchFamily="34" charset="0"/>
              </a:defRPr>
            </a:lvl1pPr>
          </a:lstStyle>
          <a:p>
            <a:fld id="{029F7B68-FC32-4E35-9CDA-1CB03524C24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4" name="ZoneTexte 23"/>
          <p:cNvSpPr txBox="1"/>
          <p:nvPr userDrawn="1"/>
        </p:nvSpPr>
        <p:spPr>
          <a:xfrm>
            <a:off x="8069159" y="6461989"/>
            <a:ext cx="2103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rgbClr val="5C0F8C"/>
                </a:solidFill>
                <a:latin typeface="Helvetica" panose="020B0604020202030204" pitchFamily="34" charset="0"/>
              </a:rPr>
              <a:t>l</a:t>
            </a:r>
          </a:p>
        </p:txBody>
      </p:sp>
      <p:sp>
        <p:nvSpPr>
          <p:cNvPr id="25" name="ZoneTexte 24"/>
          <p:cNvSpPr txBox="1"/>
          <p:nvPr userDrawn="1"/>
        </p:nvSpPr>
        <p:spPr>
          <a:xfrm>
            <a:off x="8640617" y="6461989"/>
            <a:ext cx="2103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rgbClr val="5C0F8C"/>
                </a:solidFill>
                <a:latin typeface="Helvetica" panose="020B0604020202030204" pitchFamily="34" charset="0"/>
              </a:rPr>
              <a:t>l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 flipH="1">
            <a:off x="1475656" y="507528"/>
            <a:ext cx="7416824" cy="0"/>
          </a:xfrm>
          <a:prstGeom prst="line">
            <a:avLst/>
          </a:prstGeom>
          <a:ln w="25400">
            <a:solidFill>
              <a:srgbClr val="5C0F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/>
          <p:cNvSpPr>
            <a:spLocks noGrp="1"/>
          </p:cNvSpPr>
          <p:nvPr>
            <p:ph type="title" hasCustomPrompt="1"/>
          </p:nvPr>
        </p:nvSpPr>
        <p:spPr>
          <a:xfrm>
            <a:off x="1269920" y="185173"/>
            <a:ext cx="3923856" cy="461665"/>
          </a:xfrm>
          <a:prstGeom prst="rect">
            <a:avLst/>
          </a:prstGeom>
          <a:solidFill>
            <a:schemeClr val="bg1"/>
          </a:solidFill>
        </p:spPr>
        <p:txBody>
          <a:bodyPr wrap="none" rIns="54000">
            <a:spAutoFit/>
          </a:bodyPr>
          <a:lstStyle>
            <a:lvl1pPr algn="l">
              <a:defRPr sz="2400" b="1" cap="all" baseline="0">
                <a:solidFill>
                  <a:srgbClr val="5C0F8C"/>
                </a:solidFill>
                <a:latin typeface="Helvetica Neue" pitchFamily="50"/>
              </a:defRPr>
            </a:lvl1pPr>
          </a:lstStyle>
          <a:p>
            <a:r>
              <a:rPr lang="fr-FR" dirty="0"/>
              <a:t>CLIQUEZ POUR TAPER UN TITRE</a:t>
            </a:r>
          </a:p>
        </p:txBody>
      </p:sp>
      <p:sp>
        <p:nvSpPr>
          <p:cNvPr id="18" name="Espace réservé du texte 28"/>
          <p:cNvSpPr>
            <a:spLocks noGrp="1"/>
          </p:cNvSpPr>
          <p:nvPr>
            <p:ph type="body" sz="quarter" idx="13" hasCustomPrompt="1"/>
          </p:nvPr>
        </p:nvSpPr>
        <p:spPr>
          <a:xfrm>
            <a:off x="1278255" y="572823"/>
            <a:ext cx="3413114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Helvetica Neue" pitchFamily="50"/>
              </a:defRPr>
            </a:lvl1pPr>
            <a:lvl2pPr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/>
              <a:t>Cliquez pour taper un sous-titre</a:t>
            </a:r>
          </a:p>
        </p:txBody>
      </p:sp>
    </p:spTree>
    <p:extLst>
      <p:ext uri="{BB962C8B-B14F-4D97-AF65-F5344CB8AC3E}">
        <p14:creationId xmlns:p14="http://schemas.microsoft.com/office/powerpoint/2010/main" val="1995610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loc gris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693093" y="1566317"/>
            <a:ext cx="7701426" cy="4104456"/>
          </a:xfrm>
          <a:prstGeom prst="rect">
            <a:avLst/>
          </a:prstGeom>
          <a:gradFill flip="none" rotWithShape="1">
            <a:gsLst>
              <a:gs pos="0">
                <a:srgbClr val="A8A8AA">
                  <a:shade val="30000"/>
                  <a:satMod val="115000"/>
                </a:srgbClr>
              </a:gs>
              <a:gs pos="50000">
                <a:srgbClr val="A8A8AA">
                  <a:shade val="67500"/>
                  <a:satMod val="115000"/>
                </a:srgbClr>
              </a:gs>
              <a:gs pos="100000">
                <a:srgbClr val="A8A8AA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2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7779" y="6479340"/>
            <a:ext cx="554305" cy="196131"/>
          </a:xfrm>
          <a:prstGeom prst="rect">
            <a:avLst/>
          </a:prstGeom>
        </p:spPr>
        <p:txBody>
          <a:bodyPr wrap="none"/>
          <a:lstStyle>
            <a:lvl1pPr algn="ctr">
              <a:defRPr sz="700">
                <a:solidFill>
                  <a:srgbClr val="5C0F8C"/>
                </a:solidFill>
                <a:latin typeface="Helvetica" panose="020B0604020202030204" pitchFamily="34" charset="0"/>
              </a:defRPr>
            </a:lvl1pPr>
          </a:lstStyle>
          <a:p>
            <a:r>
              <a:rPr lang="fr-FR"/>
              <a:t>04/2019</a:t>
            </a:r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996333" y="6479340"/>
            <a:ext cx="7116652" cy="196131"/>
          </a:xfrm>
          <a:prstGeom prst="rect">
            <a:avLst/>
          </a:prstGeom>
        </p:spPr>
        <p:txBody>
          <a:bodyPr wrap="none" rIns="0"/>
          <a:lstStyle>
            <a:lvl1pPr algn="r">
              <a:defRPr sz="700" cap="all" baseline="0">
                <a:solidFill>
                  <a:srgbClr val="5C0F8C"/>
                </a:solidFill>
                <a:latin typeface="Helvetica" panose="020B0604020202030204" pitchFamily="34" charset="0"/>
              </a:defRPr>
            </a:lvl1pPr>
          </a:lstStyle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03667" y="6479340"/>
            <a:ext cx="147666" cy="196131"/>
          </a:xfrm>
          <a:prstGeom prst="rect">
            <a:avLst/>
          </a:prstGeom>
        </p:spPr>
        <p:txBody>
          <a:bodyPr wrap="none" lIns="0" rIns="0"/>
          <a:lstStyle>
            <a:lvl1pPr algn="l">
              <a:defRPr sz="700">
                <a:solidFill>
                  <a:srgbClr val="5C0F8C"/>
                </a:solidFill>
                <a:latin typeface="Helvetica" panose="020B0604020202030204" pitchFamily="34" charset="0"/>
              </a:defRPr>
            </a:lvl1pPr>
          </a:lstStyle>
          <a:p>
            <a:fld id="{029F7B68-FC32-4E35-9CDA-1CB03524C24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ZoneTexte 14"/>
          <p:cNvSpPr txBox="1"/>
          <p:nvPr userDrawn="1"/>
        </p:nvSpPr>
        <p:spPr>
          <a:xfrm>
            <a:off x="8069159" y="6461989"/>
            <a:ext cx="2103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rgbClr val="5C0F8C"/>
                </a:solidFill>
                <a:latin typeface="Helvetica" panose="020B0604020202030204" pitchFamily="34" charset="0"/>
              </a:rPr>
              <a:t>l</a:t>
            </a:r>
          </a:p>
        </p:txBody>
      </p:sp>
      <p:sp>
        <p:nvSpPr>
          <p:cNvPr id="22" name="ZoneTexte 21"/>
          <p:cNvSpPr txBox="1"/>
          <p:nvPr userDrawn="1"/>
        </p:nvSpPr>
        <p:spPr>
          <a:xfrm>
            <a:off x="8640617" y="6461989"/>
            <a:ext cx="2103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rgbClr val="5C0F8C"/>
                </a:solidFill>
                <a:latin typeface="Helvetica" panose="020B0604020202030204" pitchFamily="34" charset="0"/>
              </a:rPr>
              <a:t>l</a:t>
            </a:r>
          </a:p>
        </p:txBody>
      </p:sp>
      <p:cxnSp>
        <p:nvCxnSpPr>
          <p:cNvPr id="16" name="Connecteur droit 15"/>
          <p:cNvCxnSpPr/>
          <p:nvPr userDrawn="1"/>
        </p:nvCxnSpPr>
        <p:spPr>
          <a:xfrm flipH="1">
            <a:off x="1475656" y="507528"/>
            <a:ext cx="7416824" cy="0"/>
          </a:xfrm>
          <a:prstGeom prst="line">
            <a:avLst/>
          </a:prstGeom>
          <a:ln w="25400">
            <a:solidFill>
              <a:srgbClr val="5C0F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/>
          <p:cNvSpPr>
            <a:spLocks noGrp="1"/>
          </p:cNvSpPr>
          <p:nvPr>
            <p:ph type="title" hasCustomPrompt="1"/>
          </p:nvPr>
        </p:nvSpPr>
        <p:spPr>
          <a:xfrm>
            <a:off x="1269920" y="185173"/>
            <a:ext cx="3923856" cy="461665"/>
          </a:xfrm>
          <a:prstGeom prst="rect">
            <a:avLst/>
          </a:prstGeom>
          <a:solidFill>
            <a:schemeClr val="bg1"/>
          </a:solidFill>
        </p:spPr>
        <p:txBody>
          <a:bodyPr wrap="none" rIns="54000">
            <a:spAutoFit/>
          </a:bodyPr>
          <a:lstStyle>
            <a:lvl1pPr algn="l">
              <a:defRPr sz="2400" b="1" cap="all" baseline="0">
                <a:solidFill>
                  <a:srgbClr val="5C0F8C"/>
                </a:solidFill>
                <a:latin typeface="Helvetica Neue" pitchFamily="50"/>
              </a:defRPr>
            </a:lvl1pPr>
          </a:lstStyle>
          <a:p>
            <a:r>
              <a:rPr lang="fr-FR" dirty="0"/>
              <a:t>CLIQUEZ POUR TAPER UN TITRE</a:t>
            </a:r>
          </a:p>
        </p:txBody>
      </p:sp>
      <p:sp>
        <p:nvSpPr>
          <p:cNvPr id="18" name="Espace réservé du texte 28"/>
          <p:cNvSpPr>
            <a:spLocks noGrp="1"/>
          </p:cNvSpPr>
          <p:nvPr>
            <p:ph type="body" sz="quarter" idx="13" hasCustomPrompt="1"/>
          </p:nvPr>
        </p:nvSpPr>
        <p:spPr>
          <a:xfrm>
            <a:off x="1278255" y="572823"/>
            <a:ext cx="3413114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Helvetica Neue" pitchFamily="50"/>
              </a:defRPr>
            </a:lvl1pPr>
            <a:lvl2pPr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/>
              <a:t>Cliquez pour taper un sous-titre</a:t>
            </a:r>
          </a:p>
        </p:txBody>
      </p:sp>
    </p:spTree>
    <p:extLst>
      <p:ext uri="{BB962C8B-B14F-4D97-AF65-F5344CB8AC3E}">
        <p14:creationId xmlns:p14="http://schemas.microsoft.com/office/powerpoint/2010/main" val="3580781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7779" y="6479340"/>
            <a:ext cx="554305" cy="196131"/>
          </a:xfrm>
          <a:prstGeom prst="rect">
            <a:avLst/>
          </a:prstGeom>
        </p:spPr>
        <p:txBody>
          <a:bodyPr wrap="none"/>
          <a:lstStyle>
            <a:lvl1pPr algn="ctr">
              <a:defRPr sz="700">
                <a:solidFill>
                  <a:srgbClr val="5C0F8C"/>
                </a:solidFill>
                <a:latin typeface="Helvetica" panose="020B0604020202030204" pitchFamily="34" charset="0"/>
              </a:defRPr>
            </a:lvl1pPr>
          </a:lstStyle>
          <a:p>
            <a:r>
              <a:rPr lang="fr-FR"/>
              <a:t>04/2019</a:t>
            </a:r>
          </a:p>
        </p:txBody>
      </p:sp>
      <p:sp>
        <p:nvSpPr>
          <p:cNvPr id="1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996333" y="6479340"/>
            <a:ext cx="7116652" cy="196131"/>
          </a:xfrm>
          <a:prstGeom prst="rect">
            <a:avLst/>
          </a:prstGeom>
        </p:spPr>
        <p:txBody>
          <a:bodyPr wrap="none" rIns="0"/>
          <a:lstStyle>
            <a:lvl1pPr algn="r">
              <a:defRPr sz="700" cap="all" baseline="0">
                <a:solidFill>
                  <a:srgbClr val="5C0F8C"/>
                </a:solidFill>
                <a:latin typeface="Helvetica" panose="020B0604020202030204" pitchFamily="34" charset="0"/>
              </a:defRPr>
            </a:lvl1pPr>
          </a:lstStyle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03667" y="6479340"/>
            <a:ext cx="147666" cy="196131"/>
          </a:xfrm>
          <a:prstGeom prst="rect">
            <a:avLst/>
          </a:prstGeom>
        </p:spPr>
        <p:txBody>
          <a:bodyPr wrap="none" lIns="0" rIns="0"/>
          <a:lstStyle>
            <a:lvl1pPr algn="l">
              <a:defRPr sz="700">
                <a:solidFill>
                  <a:srgbClr val="5C0F8C"/>
                </a:solidFill>
                <a:latin typeface="Helvetica" panose="020B0604020202030204" pitchFamily="34" charset="0"/>
              </a:defRPr>
            </a:lvl1pPr>
          </a:lstStyle>
          <a:p>
            <a:fld id="{029F7B68-FC32-4E35-9CDA-1CB03524C24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8" name="ZoneTexte 17"/>
          <p:cNvSpPr txBox="1"/>
          <p:nvPr userDrawn="1"/>
        </p:nvSpPr>
        <p:spPr>
          <a:xfrm>
            <a:off x="8069159" y="6461989"/>
            <a:ext cx="2103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rgbClr val="5C0F8C"/>
                </a:solidFill>
                <a:latin typeface="Helvetica" panose="020B0604020202030204" pitchFamily="34" charset="0"/>
              </a:rPr>
              <a:t>l</a:t>
            </a:r>
          </a:p>
        </p:txBody>
      </p:sp>
      <p:sp>
        <p:nvSpPr>
          <p:cNvPr id="19" name="ZoneTexte 18"/>
          <p:cNvSpPr txBox="1"/>
          <p:nvPr userDrawn="1"/>
        </p:nvSpPr>
        <p:spPr>
          <a:xfrm>
            <a:off x="8640617" y="6461989"/>
            <a:ext cx="2103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rgbClr val="5C0F8C"/>
                </a:solidFill>
                <a:latin typeface="Helvetica" panose="020B0604020202030204" pitchFamily="34" charset="0"/>
              </a:rPr>
              <a:t>l</a:t>
            </a:r>
          </a:p>
        </p:txBody>
      </p:sp>
      <p:cxnSp>
        <p:nvCxnSpPr>
          <p:cNvPr id="11" name="Connecteur droit 10"/>
          <p:cNvCxnSpPr/>
          <p:nvPr userDrawn="1"/>
        </p:nvCxnSpPr>
        <p:spPr>
          <a:xfrm flipH="1">
            <a:off x="1475656" y="507528"/>
            <a:ext cx="7416824" cy="0"/>
          </a:xfrm>
          <a:prstGeom prst="line">
            <a:avLst/>
          </a:prstGeom>
          <a:ln w="25400">
            <a:solidFill>
              <a:srgbClr val="5C0F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1269920" y="185173"/>
            <a:ext cx="3923856" cy="461665"/>
          </a:xfrm>
          <a:prstGeom prst="rect">
            <a:avLst/>
          </a:prstGeom>
          <a:solidFill>
            <a:schemeClr val="bg1"/>
          </a:solidFill>
        </p:spPr>
        <p:txBody>
          <a:bodyPr wrap="none" rIns="54000">
            <a:spAutoFit/>
          </a:bodyPr>
          <a:lstStyle>
            <a:lvl1pPr algn="l">
              <a:defRPr sz="2400" b="1" cap="all" baseline="0">
                <a:solidFill>
                  <a:srgbClr val="5C0F8C"/>
                </a:solidFill>
                <a:latin typeface="Helvetica Neue" pitchFamily="50"/>
              </a:defRPr>
            </a:lvl1pPr>
          </a:lstStyle>
          <a:p>
            <a:r>
              <a:rPr lang="fr-FR" dirty="0"/>
              <a:t>CLIQUEZ POUR TAPER UN TITRE</a:t>
            </a:r>
          </a:p>
        </p:txBody>
      </p:sp>
      <p:sp>
        <p:nvSpPr>
          <p:cNvPr id="13" name="Espace réservé du texte 28"/>
          <p:cNvSpPr>
            <a:spLocks noGrp="1"/>
          </p:cNvSpPr>
          <p:nvPr>
            <p:ph type="body" sz="quarter" idx="13" hasCustomPrompt="1"/>
          </p:nvPr>
        </p:nvSpPr>
        <p:spPr>
          <a:xfrm>
            <a:off x="1278255" y="572823"/>
            <a:ext cx="3413114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Helvetica Neue" pitchFamily="50"/>
              </a:defRPr>
            </a:lvl1pPr>
            <a:lvl2pPr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/>
              <a:t>Cliquez pour taper un sous-titre</a:t>
            </a:r>
          </a:p>
        </p:txBody>
      </p:sp>
    </p:spTree>
    <p:extLst>
      <p:ext uri="{BB962C8B-B14F-4D97-AF65-F5344CB8AC3E}">
        <p14:creationId xmlns:p14="http://schemas.microsoft.com/office/powerpoint/2010/main" val="2467420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7779" y="6479340"/>
            <a:ext cx="554305" cy="196131"/>
          </a:xfrm>
          <a:prstGeom prst="rect">
            <a:avLst/>
          </a:prstGeom>
        </p:spPr>
        <p:txBody>
          <a:bodyPr wrap="none"/>
          <a:lstStyle>
            <a:lvl1pPr algn="ctr">
              <a:defRPr sz="700">
                <a:solidFill>
                  <a:srgbClr val="5C0F8C"/>
                </a:solidFill>
                <a:latin typeface="Helvetica" panose="020B0604020202030204" pitchFamily="34" charset="0"/>
              </a:defRPr>
            </a:lvl1pPr>
          </a:lstStyle>
          <a:p>
            <a:r>
              <a:rPr lang="fr-FR"/>
              <a:t>04/2019</a:t>
            </a:r>
          </a:p>
        </p:txBody>
      </p:sp>
      <p:sp>
        <p:nvSpPr>
          <p:cNvPr id="1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996333" y="6479340"/>
            <a:ext cx="7116652" cy="196131"/>
          </a:xfrm>
          <a:prstGeom prst="rect">
            <a:avLst/>
          </a:prstGeom>
        </p:spPr>
        <p:txBody>
          <a:bodyPr wrap="none" rIns="0"/>
          <a:lstStyle>
            <a:lvl1pPr algn="r">
              <a:defRPr sz="700" cap="all" baseline="0">
                <a:solidFill>
                  <a:srgbClr val="5C0F8C"/>
                </a:solidFill>
                <a:latin typeface="Helvetica" panose="020B0604020202030204" pitchFamily="34" charset="0"/>
              </a:defRPr>
            </a:lvl1pPr>
          </a:lstStyle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1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803667" y="6479340"/>
            <a:ext cx="147666" cy="196131"/>
          </a:xfrm>
          <a:prstGeom prst="rect">
            <a:avLst/>
          </a:prstGeom>
        </p:spPr>
        <p:txBody>
          <a:bodyPr wrap="none" lIns="0" rIns="0"/>
          <a:lstStyle>
            <a:lvl1pPr algn="l">
              <a:defRPr sz="700">
                <a:solidFill>
                  <a:srgbClr val="5C0F8C"/>
                </a:solidFill>
                <a:latin typeface="Helvetica" panose="020B0604020202030204" pitchFamily="34" charset="0"/>
              </a:defRPr>
            </a:lvl1pPr>
          </a:lstStyle>
          <a:p>
            <a:fld id="{029F7B68-FC32-4E35-9CDA-1CB03524C245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8069159" y="6461989"/>
            <a:ext cx="2103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rgbClr val="5C0F8C"/>
                </a:solidFill>
                <a:latin typeface="Helvetica" panose="020B0604020202030204" pitchFamily="34" charset="0"/>
              </a:rPr>
              <a:t>l</a:t>
            </a:r>
          </a:p>
        </p:txBody>
      </p:sp>
      <p:sp>
        <p:nvSpPr>
          <p:cNvPr id="14" name="ZoneTexte 13"/>
          <p:cNvSpPr txBox="1"/>
          <p:nvPr userDrawn="1"/>
        </p:nvSpPr>
        <p:spPr>
          <a:xfrm>
            <a:off x="8640617" y="6461989"/>
            <a:ext cx="2103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rgbClr val="5C0F8C"/>
                </a:solidFill>
                <a:latin typeface="Helvetica" panose="020B0604020202030204" pitchFamily="34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3968826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04" y="41184"/>
            <a:ext cx="1224136" cy="98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11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8" r:id="rId4"/>
    <p:sldLayoutId id="2147483656" r:id="rId5"/>
    <p:sldLayoutId id="2147483657" r:id="rId6"/>
    <p:sldLayoutId id="2147483659" r:id="rId7"/>
    <p:sldLayoutId id="2147483654" r:id="rId8"/>
    <p:sldLayoutId id="2147483655" r:id="rId9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10" Type="http://schemas.openxmlformats.org/officeDocument/2006/relationships/image" Target="../media/image26.jpg"/><Relationship Id="rId4" Type="http://schemas.openxmlformats.org/officeDocument/2006/relationships/image" Target="../media/image46.png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jp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p500.org/system/179092" TargetMode="External"/><Relationship Id="rId13" Type="http://schemas.openxmlformats.org/officeDocument/2006/relationships/hyperlink" Target="https://www.top500.org/site/50679" TargetMode="External"/><Relationship Id="rId18" Type="http://schemas.openxmlformats.org/officeDocument/2006/relationships/hyperlink" Target="https://www.top500.org/system/179394" TargetMode="External"/><Relationship Id="rId3" Type="http://schemas.openxmlformats.org/officeDocument/2006/relationships/hyperlink" Target="https://www.top500.org/site/47593" TargetMode="External"/><Relationship Id="rId21" Type="http://schemas.openxmlformats.org/officeDocument/2006/relationships/hyperlink" Target="https://www.top500.org/system/177728" TargetMode="External"/><Relationship Id="rId7" Type="http://schemas.openxmlformats.org/officeDocument/2006/relationships/hyperlink" Target="https://www.top500.org/system/179411" TargetMode="External"/><Relationship Id="rId12" Type="http://schemas.openxmlformats.org/officeDocument/2006/relationships/hyperlink" Target="https://www.top500.org/system/179569" TargetMode="External"/><Relationship Id="rId17" Type="http://schemas.openxmlformats.org/officeDocument/2006/relationships/hyperlink" Target="https://www.top500.org/system/177818" TargetMode="External"/><Relationship Id="rId2" Type="http://schemas.openxmlformats.org/officeDocument/2006/relationships/hyperlink" Target="https://www.top500.org/system/179412" TargetMode="External"/><Relationship Id="rId16" Type="http://schemas.openxmlformats.org/officeDocument/2006/relationships/hyperlink" Target="https://www.top500.org/site/50630" TargetMode="External"/><Relationship Id="rId20" Type="http://schemas.openxmlformats.org/officeDocument/2006/relationships/hyperlink" Target="https://www.top500.org/system/17879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op500.org/site/49546" TargetMode="External"/><Relationship Id="rId11" Type="http://schemas.openxmlformats.org/officeDocument/2006/relationships/hyperlink" Target="https://www.top500.org/system/178962" TargetMode="External"/><Relationship Id="rId24" Type="http://schemas.openxmlformats.org/officeDocument/2006/relationships/hyperlink" Target="https://www.top500.org/site/50497" TargetMode="External"/><Relationship Id="rId5" Type="http://schemas.openxmlformats.org/officeDocument/2006/relationships/hyperlink" Target="https://www.top500.org/site/50414" TargetMode="External"/><Relationship Id="rId15" Type="http://schemas.openxmlformats.org/officeDocument/2006/relationships/hyperlink" Target="https://www.top500.org/system/178811" TargetMode="External"/><Relationship Id="rId23" Type="http://schemas.openxmlformats.org/officeDocument/2006/relationships/hyperlink" Target="https://www.top500.org/system/179441" TargetMode="External"/><Relationship Id="rId10" Type="http://schemas.openxmlformats.org/officeDocument/2006/relationships/hyperlink" Target="https://www.top500.org/site/48356" TargetMode="External"/><Relationship Id="rId19" Type="http://schemas.openxmlformats.org/officeDocument/2006/relationships/hyperlink" Target="https://www.top500.org/system/178806" TargetMode="External"/><Relationship Id="rId4" Type="http://schemas.openxmlformats.org/officeDocument/2006/relationships/hyperlink" Target="https://www.top500.org/system/178071" TargetMode="External"/><Relationship Id="rId9" Type="http://schemas.openxmlformats.org/officeDocument/2006/relationships/hyperlink" Target="https://www.top500.org/system/178429" TargetMode="External"/><Relationship Id="rId14" Type="http://schemas.openxmlformats.org/officeDocument/2006/relationships/hyperlink" Target="https://www.top500.org/system/178790" TargetMode="External"/><Relationship Id="rId22" Type="http://schemas.openxmlformats.org/officeDocument/2006/relationships/hyperlink" Target="https://www.top500.org/system/176928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1520" y="1556792"/>
            <a:ext cx="8640960" cy="4104456"/>
          </a:xfrm>
        </p:spPr>
        <p:txBody>
          <a:bodyPr/>
          <a:lstStyle/>
          <a:p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Présentation de GENCI</a:t>
            </a:r>
            <a:br>
              <a:rPr lang="fr-FR" sz="32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3600" dirty="0">
                <a:latin typeface="Calibri"/>
                <a:cs typeface="Calibri"/>
              </a:rPr>
              <a:t>et de la pyramide de calcul</a:t>
            </a:r>
            <a:br>
              <a:rPr lang="fr-FR" sz="2800" dirty="0"/>
            </a:br>
            <a:br>
              <a:rPr lang="fr-FR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Jean-Philippe Proux </a:t>
            </a:r>
            <a:br>
              <a:rPr lang="fr-FR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Delphine Theodorou</a:t>
            </a:r>
            <a:br>
              <a:rPr lang="fr-FR" sz="2400" dirty="0">
                <a:solidFill>
                  <a:schemeClr val="bg1">
                    <a:lumMod val="65000"/>
                  </a:schemeClr>
                </a:solidFill>
              </a:rPr>
            </a:b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>
          <a:xfrm>
            <a:off x="5902052" y="6256362"/>
            <a:ext cx="2702396" cy="432047"/>
          </a:xfrm>
        </p:spPr>
        <p:txBody>
          <a:bodyPr/>
          <a:lstStyle/>
          <a:p>
            <a:r>
              <a:rPr lang="fr-FR" dirty="0"/>
              <a:t>04/2019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0A67795-7C17-BB43-9F2E-BD413237E9C3}"/>
              </a:ext>
            </a:extLst>
          </p:cNvPr>
          <p:cNvGrpSpPr/>
          <p:nvPr/>
        </p:nvGrpSpPr>
        <p:grpSpPr>
          <a:xfrm>
            <a:off x="2627784" y="5175687"/>
            <a:ext cx="6284192" cy="783118"/>
            <a:chOff x="2627784" y="5175687"/>
            <a:chExt cx="6284192" cy="783118"/>
          </a:xfrm>
        </p:grpSpPr>
        <p:pic>
          <p:nvPicPr>
            <p:cNvPr id="5" name="Image 4" descr="logo.jpg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53119" y="5175687"/>
              <a:ext cx="1451248" cy="783118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2627784" y="5540646"/>
              <a:ext cx="20574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Suivez GENCI sur </a:t>
              </a: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D29B1CB7-EAC9-3B4B-81EE-D64EF5D53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13473" y="5196664"/>
              <a:ext cx="2598503" cy="713314"/>
            </a:xfrm>
            <a:prstGeom prst="rect">
              <a:avLst/>
            </a:prstGeom>
          </p:spPr>
        </p:pic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2DAE923D-88DF-1A45-8856-2580A3C978A0}"/>
              </a:ext>
            </a:extLst>
          </p:cNvPr>
          <p:cNvSpPr txBox="1"/>
          <p:nvPr/>
        </p:nvSpPr>
        <p:spPr>
          <a:xfrm>
            <a:off x="1640023" y="1178243"/>
            <a:ext cx="7503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/>
                <a:ea typeface="+mj-ea"/>
                <a:cs typeface="+mj-cs"/>
              </a:rPr>
              <a:t>Au service de la recherche scientifique, l’innovation et la compétitivité des entreprises</a:t>
            </a:r>
          </a:p>
        </p:txBody>
      </p:sp>
    </p:spTree>
    <p:extLst>
      <p:ext uri="{BB962C8B-B14F-4D97-AF65-F5344CB8AC3E}">
        <p14:creationId xmlns:p14="http://schemas.microsoft.com/office/powerpoint/2010/main" val="997533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B58BE2E-E243-7D47-A5D2-3C452CFF8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255" y="572823"/>
            <a:ext cx="1239442" cy="400110"/>
          </a:xfrm>
        </p:spPr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7" name="Titre 3">
            <a:extLst>
              <a:ext uri="{FF2B5EF4-FFF2-40B4-BE49-F238E27FC236}">
                <a16:creationId xmlns:a16="http://schemas.microsoft.com/office/drawing/2014/main" id="{88B6DEED-D4DE-604B-B945-B7C94266AEF3}"/>
              </a:ext>
            </a:extLst>
          </p:cNvPr>
          <p:cNvSpPr txBox="1">
            <a:spLocks/>
          </p:cNvSpPr>
          <p:nvPr/>
        </p:nvSpPr>
        <p:spPr>
          <a:xfrm>
            <a:off x="1269920" y="185173"/>
            <a:ext cx="3123316" cy="769441"/>
          </a:xfrm>
          <a:prstGeom prst="rect">
            <a:avLst/>
          </a:prstGeom>
          <a:solidFill>
            <a:schemeClr val="bg1"/>
          </a:solidFill>
        </p:spPr>
        <p:txBody>
          <a:bodyPr wrap="none" rIns="5400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cap="all" baseline="0">
                <a:solidFill>
                  <a:srgbClr val="5C0F8C"/>
                </a:solidFill>
                <a:latin typeface="Helvetica Neue" pitchFamily="50"/>
                <a:ea typeface="+mj-ea"/>
                <a:cs typeface="+mj-cs"/>
              </a:defRPr>
            </a:lvl1pPr>
          </a:lstStyle>
          <a:p>
            <a:r>
              <a:rPr lang="fr-FR" sz="2200" dirty="0"/>
              <a:t>Type d’application</a:t>
            </a:r>
          </a:p>
          <a:p>
            <a:endParaRPr lang="fr-FR" sz="2200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737C05B-1F0C-F449-B3B0-50B17454C52A}"/>
              </a:ext>
            </a:extLst>
          </p:cNvPr>
          <p:cNvSpPr txBox="1">
            <a:spLocks/>
          </p:cNvSpPr>
          <p:nvPr/>
        </p:nvSpPr>
        <p:spPr>
          <a:xfrm>
            <a:off x="1278255" y="572823"/>
            <a:ext cx="7258718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itchFamily="5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Exemples </a:t>
            </a:r>
            <a:r>
              <a:rPr lang="fr-FR"/>
              <a:t>d’applications pour l'aide à la décision politique</a:t>
            </a:r>
            <a:endParaRPr lang="fr-FR" dirty="0"/>
          </a:p>
        </p:txBody>
      </p:sp>
      <p:sp>
        <p:nvSpPr>
          <p:cNvPr id="9" name="Titre 4">
            <a:extLst>
              <a:ext uri="{FF2B5EF4-FFF2-40B4-BE49-F238E27FC236}">
                <a16:creationId xmlns:a16="http://schemas.microsoft.com/office/drawing/2014/main" id="{AF2B0046-85DB-EA4E-B2CC-C13E9994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20" y="185173"/>
            <a:ext cx="5708896" cy="430887"/>
          </a:xfrm>
        </p:spPr>
        <p:txBody>
          <a:bodyPr/>
          <a:lstStyle/>
          <a:p>
            <a:r>
              <a:rPr lang="fr-FR" sz="2200" dirty="0"/>
              <a:t>GENCI, l’infrastructure nationale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C23E682-96A6-B743-9032-E126BE2B9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28" y="1778470"/>
            <a:ext cx="5266114" cy="39421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56C1CFF-0F52-CE41-9FB9-1E1108B866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2369" y="2484922"/>
            <a:ext cx="3343870" cy="2384238"/>
          </a:xfrm>
          <a:prstGeom prst="rect">
            <a:avLst/>
          </a:prstGeom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5EC2F46-A8E6-1340-BB2E-46FE950BB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3BFCCA-EF01-454F-8278-04345D5FE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0AAB23-0D08-AB44-B2D9-4D52E8E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8153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3A89C5A-8DCA-3E4A-93C8-AF003F5F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9E2C04F-B4B1-0F49-BA72-3E791341A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A996D1F-E438-974C-B864-1D88F5F99E02}"/>
              </a:ext>
            </a:extLst>
          </p:cNvPr>
          <p:cNvSpPr txBox="1"/>
          <p:nvPr/>
        </p:nvSpPr>
        <p:spPr>
          <a:xfrm>
            <a:off x="2339752" y="3433749"/>
            <a:ext cx="4261103" cy="584775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3200" dirty="0"/>
              <a:t>Ecosystème national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4ED9D-4EAA-1540-8172-EB4BF28F0356}"/>
              </a:ext>
            </a:extLst>
          </p:cNvPr>
          <p:cNvSpPr txBox="1"/>
          <p:nvPr/>
        </p:nvSpPr>
        <p:spPr>
          <a:xfrm>
            <a:off x="2304796" y="2741995"/>
            <a:ext cx="4260292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3200" dirty="0"/>
              <a:t>Ecosystème régional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339085E-744A-004A-8846-0B664D99930B}"/>
              </a:ext>
            </a:extLst>
          </p:cNvPr>
          <p:cNvSpPr txBox="1"/>
          <p:nvPr/>
        </p:nvSpPr>
        <p:spPr>
          <a:xfrm>
            <a:off x="2339752" y="4142478"/>
            <a:ext cx="4261103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3200" dirty="0"/>
              <a:t>Ecosystème européen</a:t>
            </a:r>
          </a:p>
        </p:txBody>
      </p:sp>
      <p:sp>
        <p:nvSpPr>
          <p:cNvPr id="9" name="Flèche vers la droite 8">
            <a:extLst>
              <a:ext uri="{FF2B5EF4-FFF2-40B4-BE49-F238E27FC236}">
                <a16:creationId xmlns:a16="http://schemas.microsoft.com/office/drawing/2014/main" id="{987B0839-B7B3-AE44-804A-D2BB5A0298B8}"/>
              </a:ext>
            </a:extLst>
          </p:cNvPr>
          <p:cNvSpPr/>
          <p:nvPr/>
        </p:nvSpPr>
        <p:spPr>
          <a:xfrm>
            <a:off x="1278255" y="3692257"/>
            <a:ext cx="695347" cy="18706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955389E-D267-E442-AB4C-B338F640A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9FF7461E-B9B4-FC4E-93D5-9B35CBA53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74613F6C-19B4-504A-873B-F313E7360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6998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èche vers la droite 7">
            <a:extLst>
              <a:ext uri="{FF2B5EF4-FFF2-40B4-BE49-F238E27FC236}">
                <a16:creationId xmlns:a16="http://schemas.microsoft.com/office/drawing/2014/main" id="{98EF551B-1A07-7346-8C7F-81E400675AB6}"/>
              </a:ext>
            </a:extLst>
          </p:cNvPr>
          <p:cNvSpPr/>
          <p:nvPr/>
        </p:nvSpPr>
        <p:spPr>
          <a:xfrm rot="19858769">
            <a:off x="5554900" y="3127791"/>
            <a:ext cx="3168556" cy="601372"/>
          </a:xfrm>
          <a:custGeom>
            <a:avLst/>
            <a:gdLst>
              <a:gd name="connsiteX0" fmla="*/ 0 w 6192688"/>
              <a:gd name="connsiteY0" fmla="*/ 198022 h 792088"/>
              <a:gd name="connsiteX1" fmla="*/ 5796644 w 6192688"/>
              <a:gd name="connsiteY1" fmla="*/ 198022 h 792088"/>
              <a:gd name="connsiteX2" fmla="*/ 5796644 w 6192688"/>
              <a:gd name="connsiteY2" fmla="*/ 0 h 792088"/>
              <a:gd name="connsiteX3" fmla="*/ 6192688 w 6192688"/>
              <a:gd name="connsiteY3" fmla="*/ 396044 h 792088"/>
              <a:gd name="connsiteX4" fmla="*/ 5796644 w 6192688"/>
              <a:gd name="connsiteY4" fmla="*/ 792088 h 792088"/>
              <a:gd name="connsiteX5" fmla="*/ 5796644 w 6192688"/>
              <a:gd name="connsiteY5" fmla="*/ 594066 h 792088"/>
              <a:gd name="connsiteX6" fmla="*/ 0 w 6192688"/>
              <a:gd name="connsiteY6" fmla="*/ 594066 h 792088"/>
              <a:gd name="connsiteX7" fmla="*/ 0 w 6192688"/>
              <a:gd name="connsiteY7" fmla="*/ 198022 h 792088"/>
              <a:gd name="connsiteX0" fmla="*/ 0 w 6192688"/>
              <a:gd name="connsiteY0" fmla="*/ 569014 h 792088"/>
              <a:gd name="connsiteX1" fmla="*/ 5796644 w 6192688"/>
              <a:gd name="connsiteY1" fmla="*/ 198022 h 792088"/>
              <a:gd name="connsiteX2" fmla="*/ 5796644 w 6192688"/>
              <a:gd name="connsiteY2" fmla="*/ 0 h 792088"/>
              <a:gd name="connsiteX3" fmla="*/ 6192688 w 6192688"/>
              <a:gd name="connsiteY3" fmla="*/ 396044 h 792088"/>
              <a:gd name="connsiteX4" fmla="*/ 5796644 w 6192688"/>
              <a:gd name="connsiteY4" fmla="*/ 792088 h 792088"/>
              <a:gd name="connsiteX5" fmla="*/ 5796644 w 6192688"/>
              <a:gd name="connsiteY5" fmla="*/ 594066 h 792088"/>
              <a:gd name="connsiteX6" fmla="*/ 0 w 6192688"/>
              <a:gd name="connsiteY6" fmla="*/ 594066 h 792088"/>
              <a:gd name="connsiteX7" fmla="*/ 0 w 6192688"/>
              <a:gd name="connsiteY7" fmla="*/ 569014 h 792088"/>
              <a:gd name="connsiteX0" fmla="*/ 0 w 6192688"/>
              <a:gd name="connsiteY0" fmla="*/ 569014 h 792088"/>
              <a:gd name="connsiteX1" fmla="*/ 5796644 w 6192688"/>
              <a:gd name="connsiteY1" fmla="*/ 198022 h 792088"/>
              <a:gd name="connsiteX2" fmla="*/ 5796644 w 6192688"/>
              <a:gd name="connsiteY2" fmla="*/ 0 h 792088"/>
              <a:gd name="connsiteX3" fmla="*/ 6192688 w 6192688"/>
              <a:gd name="connsiteY3" fmla="*/ 396044 h 792088"/>
              <a:gd name="connsiteX4" fmla="*/ 5796644 w 6192688"/>
              <a:gd name="connsiteY4" fmla="*/ 792088 h 792088"/>
              <a:gd name="connsiteX5" fmla="*/ 5796644 w 6192688"/>
              <a:gd name="connsiteY5" fmla="*/ 594066 h 792088"/>
              <a:gd name="connsiteX6" fmla="*/ 0 w 6192688"/>
              <a:gd name="connsiteY6" fmla="*/ 594066 h 792088"/>
              <a:gd name="connsiteX7" fmla="*/ 0 w 6192688"/>
              <a:gd name="connsiteY7" fmla="*/ 569014 h 792088"/>
              <a:gd name="connsiteX0" fmla="*/ 0 w 6192688"/>
              <a:gd name="connsiteY0" fmla="*/ 569014 h 920665"/>
              <a:gd name="connsiteX1" fmla="*/ 5796644 w 6192688"/>
              <a:gd name="connsiteY1" fmla="*/ 198022 h 920665"/>
              <a:gd name="connsiteX2" fmla="*/ 5796644 w 6192688"/>
              <a:gd name="connsiteY2" fmla="*/ 0 h 920665"/>
              <a:gd name="connsiteX3" fmla="*/ 6192688 w 6192688"/>
              <a:gd name="connsiteY3" fmla="*/ 396044 h 920665"/>
              <a:gd name="connsiteX4" fmla="*/ 5796644 w 6192688"/>
              <a:gd name="connsiteY4" fmla="*/ 792088 h 920665"/>
              <a:gd name="connsiteX5" fmla="*/ 5796644 w 6192688"/>
              <a:gd name="connsiteY5" fmla="*/ 594066 h 920665"/>
              <a:gd name="connsiteX6" fmla="*/ 0 w 6192688"/>
              <a:gd name="connsiteY6" fmla="*/ 594066 h 920665"/>
              <a:gd name="connsiteX7" fmla="*/ 0 w 6192688"/>
              <a:gd name="connsiteY7" fmla="*/ 569014 h 920665"/>
              <a:gd name="connsiteX0" fmla="*/ 0 w 6192688"/>
              <a:gd name="connsiteY0" fmla="*/ 569014 h 1056258"/>
              <a:gd name="connsiteX1" fmla="*/ 5796644 w 6192688"/>
              <a:gd name="connsiteY1" fmla="*/ 198022 h 1056258"/>
              <a:gd name="connsiteX2" fmla="*/ 5796644 w 6192688"/>
              <a:gd name="connsiteY2" fmla="*/ 0 h 1056258"/>
              <a:gd name="connsiteX3" fmla="*/ 6192688 w 6192688"/>
              <a:gd name="connsiteY3" fmla="*/ 396044 h 1056258"/>
              <a:gd name="connsiteX4" fmla="*/ 5796644 w 6192688"/>
              <a:gd name="connsiteY4" fmla="*/ 792088 h 1056258"/>
              <a:gd name="connsiteX5" fmla="*/ 5796644 w 6192688"/>
              <a:gd name="connsiteY5" fmla="*/ 594066 h 1056258"/>
              <a:gd name="connsiteX6" fmla="*/ 0 w 6192688"/>
              <a:gd name="connsiteY6" fmla="*/ 594066 h 1056258"/>
              <a:gd name="connsiteX7" fmla="*/ 0 w 6192688"/>
              <a:gd name="connsiteY7" fmla="*/ 569014 h 1056258"/>
              <a:gd name="connsiteX0" fmla="*/ 0 w 6192688"/>
              <a:gd name="connsiteY0" fmla="*/ 569014 h 1056258"/>
              <a:gd name="connsiteX1" fmla="*/ 5796644 w 6192688"/>
              <a:gd name="connsiteY1" fmla="*/ 198022 h 1056258"/>
              <a:gd name="connsiteX2" fmla="*/ 5796644 w 6192688"/>
              <a:gd name="connsiteY2" fmla="*/ 0 h 1056258"/>
              <a:gd name="connsiteX3" fmla="*/ 6192688 w 6192688"/>
              <a:gd name="connsiteY3" fmla="*/ 396044 h 1056258"/>
              <a:gd name="connsiteX4" fmla="*/ 5796644 w 6192688"/>
              <a:gd name="connsiteY4" fmla="*/ 792088 h 1056258"/>
              <a:gd name="connsiteX5" fmla="*/ 5796644 w 6192688"/>
              <a:gd name="connsiteY5" fmla="*/ 594066 h 1056258"/>
              <a:gd name="connsiteX6" fmla="*/ 0 w 6192688"/>
              <a:gd name="connsiteY6" fmla="*/ 594066 h 1056258"/>
              <a:gd name="connsiteX7" fmla="*/ 0 w 6192688"/>
              <a:gd name="connsiteY7" fmla="*/ 569014 h 1056258"/>
              <a:gd name="connsiteX0" fmla="*/ 0 w 6192688"/>
              <a:gd name="connsiteY0" fmla="*/ 569014 h 1056258"/>
              <a:gd name="connsiteX1" fmla="*/ 5796644 w 6192688"/>
              <a:gd name="connsiteY1" fmla="*/ 198022 h 1056258"/>
              <a:gd name="connsiteX2" fmla="*/ 5796644 w 6192688"/>
              <a:gd name="connsiteY2" fmla="*/ 0 h 1056258"/>
              <a:gd name="connsiteX3" fmla="*/ 6192688 w 6192688"/>
              <a:gd name="connsiteY3" fmla="*/ 396044 h 1056258"/>
              <a:gd name="connsiteX4" fmla="*/ 5796644 w 6192688"/>
              <a:gd name="connsiteY4" fmla="*/ 792088 h 1056258"/>
              <a:gd name="connsiteX5" fmla="*/ 5796644 w 6192688"/>
              <a:gd name="connsiteY5" fmla="*/ 594066 h 1056258"/>
              <a:gd name="connsiteX6" fmla="*/ 0 w 6192688"/>
              <a:gd name="connsiteY6" fmla="*/ 594066 h 1056258"/>
              <a:gd name="connsiteX7" fmla="*/ 0 w 6192688"/>
              <a:gd name="connsiteY7" fmla="*/ 569014 h 1056258"/>
              <a:gd name="connsiteX0" fmla="*/ 0 w 6192688"/>
              <a:gd name="connsiteY0" fmla="*/ 569014 h 1056258"/>
              <a:gd name="connsiteX1" fmla="*/ 5796644 w 6192688"/>
              <a:gd name="connsiteY1" fmla="*/ 198022 h 1056258"/>
              <a:gd name="connsiteX2" fmla="*/ 5796644 w 6192688"/>
              <a:gd name="connsiteY2" fmla="*/ 0 h 1056258"/>
              <a:gd name="connsiteX3" fmla="*/ 6192688 w 6192688"/>
              <a:gd name="connsiteY3" fmla="*/ 396044 h 1056258"/>
              <a:gd name="connsiteX4" fmla="*/ 5796644 w 6192688"/>
              <a:gd name="connsiteY4" fmla="*/ 792088 h 1056258"/>
              <a:gd name="connsiteX5" fmla="*/ 5796644 w 6192688"/>
              <a:gd name="connsiteY5" fmla="*/ 594066 h 1056258"/>
              <a:gd name="connsiteX6" fmla="*/ 0 w 6192688"/>
              <a:gd name="connsiteY6" fmla="*/ 594066 h 1056258"/>
              <a:gd name="connsiteX7" fmla="*/ 0 w 6192688"/>
              <a:gd name="connsiteY7" fmla="*/ 569014 h 1056258"/>
              <a:gd name="connsiteX0" fmla="*/ 0 w 6192688"/>
              <a:gd name="connsiteY0" fmla="*/ 569014 h 1139864"/>
              <a:gd name="connsiteX1" fmla="*/ 5796644 w 6192688"/>
              <a:gd name="connsiteY1" fmla="*/ 198022 h 1139864"/>
              <a:gd name="connsiteX2" fmla="*/ 5796644 w 6192688"/>
              <a:gd name="connsiteY2" fmla="*/ 0 h 1139864"/>
              <a:gd name="connsiteX3" fmla="*/ 6192688 w 6192688"/>
              <a:gd name="connsiteY3" fmla="*/ 396044 h 1139864"/>
              <a:gd name="connsiteX4" fmla="*/ 5796644 w 6192688"/>
              <a:gd name="connsiteY4" fmla="*/ 792088 h 1139864"/>
              <a:gd name="connsiteX5" fmla="*/ 5796644 w 6192688"/>
              <a:gd name="connsiteY5" fmla="*/ 594066 h 1139864"/>
              <a:gd name="connsiteX6" fmla="*/ 0 w 6192688"/>
              <a:gd name="connsiteY6" fmla="*/ 594066 h 1139864"/>
              <a:gd name="connsiteX7" fmla="*/ 0 w 6192688"/>
              <a:gd name="connsiteY7" fmla="*/ 569014 h 1139864"/>
              <a:gd name="connsiteX0" fmla="*/ 0 w 6192688"/>
              <a:gd name="connsiteY0" fmla="*/ 569014 h 1139864"/>
              <a:gd name="connsiteX1" fmla="*/ 5796644 w 6192688"/>
              <a:gd name="connsiteY1" fmla="*/ 198022 h 1139864"/>
              <a:gd name="connsiteX2" fmla="*/ 5796644 w 6192688"/>
              <a:gd name="connsiteY2" fmla="*/ 0 h 1139864"/>
              <a:gd name="connsiteX3" fmla="*/ 6192688 w 6192688"/>
              <a:gd name="connsiteY3" fmla="*/ 396044 h 1139864"/>
              <a:gd name="connsiteX4" fmla="*/ 5796644 w 6192688"/>
              <a:gd name="connsiteY4" fmla="*/ 792088 h 1139864"/>
              <a:gd name="connsiteX5" fmla="*/ 5796644 w 6192688"/>
              <a:gd name="connsiteY5" fmla="*/ 594066 h 1139864"/>
              <a:gd name="connsiteX6" fmla="*/ 0 w 6192688"/>
              <a:gd name="connsiteY6" fmla="*/ 594066 h 1139864"/>
              <a:gd name="connsiteX7" fmla="*/ 0 w 6192688"/>
              <a:gd name="connsiteY7" fmla="*/ 569014 h 1139864"/>
              <a:gd name="connsiteX0" fmla="*/ 0 w 6192688"/>
              <a:gd name="connsiteY0" fmla="*/ 569014 h 1139864"/>
              <a:gd name="connsiteX1" fmla="*/ 5625411 w 6192688"/>
              <a:gd name="connsiteY1" fmla="*/ 297905 h 1139864"/>
              <a:gd name="connsiteX2" fmla="*/ 5796644 w 6192688"/>
              <a:gd name="connsiteY2" fmla="*/ 0 h 1139864"/>
              <a:gd name="connsiteX3" fmla="*/ 6192688 w 6192688"/>
              <a:gd name="connsiteY3" fmla="*/ 396044 h 1139864"/>
              <a:gd name="connsiteX4" fmla="*/ 5796644 w 6192688"/>
              <a:gd name="connsiteY4" fmla="*/ 792088 h 1139864"/>
              <a:gd name="connsiteX5" fmla="*/ 5796644 w 6192688"/>
              <a:gd name="connsiteY5" fmla="*/ 594066 h 1139864"/>
              <a:gd name="connsiteX6" fmla="*/ 0 w 6192688"/>
              <a:gd name="connsiteY6" fmla="*/ 594066 h 1139864"/>
              <a:gd name="connsiteX7" fmla="*/ 0 w 6192688"/>
              <a:gd name="connsiteY7" fmla="*/ 569014 h 1139864"/>
              <a:gd name="connsiteX0" fmla="*/ 0 w 6192688"/>
              <a:gd name="connsiteY0" fmla="*/ 383518 h 954368"/>
              <a:gd name="connsiteX1" fmla="*/ 5625411 w 6192688"/>
              <a:gd name="connsiteY1" fmla="*/ 112409 h 954368"/>
              <a:gd name="connsiteX2" fmla="*/ 5447044 w 6192688"/>
              <a:gd name="connsiteY2" fmla="*/ 0 h 954368"/>
              <a:gd name="connsiteX3" fmla="*/ 6192688 w 6192688"/>
              <a:gd name="connsiteY3" fmla="*/ 210548 h 954368"/>
              <a:gd name="connsiteX4" fmla="*/ 5796644 w 6192688"/>
              <a:gd name="connsiteY4" fmla="*/ 606592 h 954368"/>
              <a:gd name="connsiteX5" fmla="*/ 5796644 w 6192688"/>
              <a:gd name="connsiteY5" fmla="*/ 408570 h 954368"/>
              <a:gd name="connsiteX6" fmla="*/ 0 w 6192688"/>
              <a:gd name="connsiteY6" fmla="*/ 408570 h 954368"/>
              <a:gd name="connsiteX7" fmla="*/ 0 w 6192688"/>
              <a:gd name="connsiteY7" fmla="*/ 383518 h 954368"/>
              <a:gd name="connsiteX0" fmla="*/ 0 w 6135611"/>
              <a:gd name="connsiteY0" fmla="*/ 383518 h 954368"/>
              <a:gd name="connsiteX1" fmla="*/ 5625411 w 6135611"/>
              <a:gd name="connsiteY1" fmla="*/ 112409 h 954368"/>
              <a:gd name="connsiteX2" fmla="*/ 5447044 w 6135611"/>
              <a:gd name="connsiteY2" fmla="*/ 0 h 954368"/>
              <a:gd name="connsiteX3" fmla="*/ 6135611 w 6135611"/>
              <a:gd name="connsiteY3" fmla="*/ 10783 h 954368"/>
              <a:gd name="connsiteX4" fmla="*/ 5796644 w 6135611"/>
              <a:gd name="connsiteY4" fmla="*/ 606592 h 954368"/>
              <a:gd name="connsiteX5" fmla="*/ 5796644 w 6135611"/>
              <a:gd name="connsiteY5" fmla="*/ 408570 h 954368"/>
              <a:gd name="connsiteX6" fmla="*/ 0 w 6135611"/>
              <a:gd name="connsiteY6" fmla="*/ 408570 h 954368"/>
              <a:gd name="connsiteX7" fmla="*/ 0 w 6135611"/>
              <a:gd name="connsiteY7" fmla="*/ 383518 h 954368"/>
              <a:gd name="connsiteX0" fmla="*/ 0 w 6135611"/>
              <a:gd name="connsiteY0" fmla="*/ 383518 h 954368"/>
              <a:gd name="connsiteX1" fmla="*/ 5625411 w 6135611"/>
              <a:gd name="connsiteY1" fmla="*/ 112409 h 954368"/>
              <a:gd name="connsiteX2" fmla="*/ 5447044 w 6135611"/>
              <a:gd name="connsiteY2" fmla="*/ 0 h 954368"/>
              <a:gd name="connsiteX3" fmla="*/ 6135611 w 6135611"/>
              <a:gd name="connsiteY3" fmla="*/ 10783 h 954368"/>
              <a:gd name="connsiteX4" fmla="*/ 5818048 w 6135611"/>
              <a:gd name="connsiteY4" fmla="*/ 556651 h 954368"/>
              <a:gd name="connsiteX5" fmla="*/ 5796644 w 6135611"/>
              <a:gd name="connsiteY5" fmla="*/ 408570 h 954368"/>
              <a:gd name="connsiteX6" fmla="*/ 0 w 6135611"/>
              <a:gd name="connsiteY6" fmla="*/ 408570 h 954368"/>
              <a:gd name="connsiteX7" fmla="*/ 0 w 6135611"/>
              <a:gd name="connsiteY7" fmla="*/ 383518 h 954368"/>
              <a:gd name="connsiteX0" fmla="*/ 0 w 6135611"/>
              <a:gd name="connsiteY0" fmla="*/ 372735 h 943585"/>
              <a:gd name="connsiteX1" fmla="*/ 5625411 w 6135611"/>
              <a:gd name="connsiteY1" fmla="*/ 101626 h 943585"/>
              <a:gd name="connsiteX2" fmla="*/ 5489852 w 6135611"/>
              <a:gd name="connsiteY2" fmla="*/ 67697 h 943585"/>
              <a:gd name="connsiteX3" fmla="*/ 6135611 w 6135611"/>
              <a:gd name="connsiteY3" fmla="*/ 0 h 943585"/>
              <a:gd name="connsiteX4" fmla="*/ 5818048 w 6135611"/>
              <a:gd name="connsiteY4" fmla="*/ 545868 h 943585"/>
              <a:gd name="connsiteX5" fmla="*/ 5796644 w 6135611"/>
              <a:gd name="connsiteY5" fmla="*/ 397787 h 943585"/>
              <a:gd name="connsiteX6" fmla="*/ 0 w 6135611"/>
              <a:gd name="connsiteY6" fmla="*/ 397787 h 943585"/>
              <a:gd name="connsiteX7" fmla="*/ 0 w 6135611"/>
              <a:gd name="connsiteY7" fmla="*/ 372735 h 943585"/>
              <a:gd name="connsiteX0" fmla="*/ 0 w 6135611"/>
              <a:gd name="connsiteY0" fmla="*/ 372735 h 943585"/>
              <a:gd name="connsiteX1" fmla="*/ 5625411 w 6135611"/>
              <a:gd name="connsiteY1" fmla="*/ 101626 h 943585"/>
              <a:gd name="connsiteX2" fmla="*/ 5447043 w 6135611"/>
              <a:gd name="connsiteY2" fmla="*/ 46294 h 943585"/>
              <a:gd name="connsiteX3" fmla="*/ 6135611 w 6135611"/>
              <a:gd name="connsiteY3" fmla="*/ 0 h 943585"/>
              <a:gd name="connsiteX4" fmla="*/ 5818048 w 6135611"/>
              <a:gd name="connsiteY4" fmla="*/ 545868 h 943585"/>
              <a:gd name="connsiteX5" fmla="*/ 5796644 w 6135611"/>
              <a:gd name="connsiteY5" fmla="*/ 397787 h 943585"/>
              <a:gd name="connsiteX6" fmla="*/ 0 w 6135611"/>
              <a:gd name="connsiteY6" fmla="*/ 397787 h 943585"/>
              <a:gd name="connsiteX7" fmla="*/ 0 w 6135611"/>
              <a:gd name="connsiteY7" fmla="*/ 372735 h 943585"/>
              <a:gd name="connsiteX0" fmla="*/ 0 w 6135611"/>
              <a:gd name="connsiteY0" fmla="*/ 372735 h 943585"/>
              <a:gd name="connsiteX1" fmla="*/ 5625411 w 6135611"/>
              <a:gd name="connsiteY1" fmla="*/ 101626 h 943585"/>
              <a:gd name="connsiteX2" fmla="*/ 5447043 w 6135611"/>
              <a:gd name="connsiteY2" fmla="*/ 46294 h 943585"/>
              <a:gd name="connsiteX3" fmla="*/ 6135611 w 6135611"/>
              <a:gd name="connsiteY3" fmla="*/ 0 h 943585"/>
              <a:gd name="connsiteX4" fmla="*/ 5789509 w 6135611"/>
              <a:gd name="connsiteY4" fmla="*/ 538733 h 943585"/>
              <a:gd name="connsiteX5" fmla="*/ 5796644 w 6135611"/>
              <a:gd name="connsiteY5" fmla="*/ 397787 h 943585"/>
              <a:gd name="connsiteX6" fmla="*/ 0 w 6135611"/>
              <a:gd name="connsiteY6" fmla="*/ 397787 h 943585"/>
              <a:gd name="connsiteX7" fmla="*/ 0 w 6135611"/>
              <a:gd name="connsiteY7" fmla="*/ 372735 h 943585"/>
              <a:gd name="connsiteX0" fmla="*/ 0 w 6014321"/>
              <a:gd name="connsiteY0" fmla="*/ 326441 h 897291"/>
              <a:gd name="connsiteX1" fmla="*/ 5625411 w 6014321"/>
              <a:gd name="connsiteY1" fmla="*/ 55332 h 897291"/>
              <a:gd name="connsiteX2" fmla="*/ 5447043 w 6014321"/>
              <a:gd name="connsiteY2" fmla="*/ 0 h 897291"/>
              <a:gd name="connsiteX3" fmla="*/ 6014321 w 6014321"/>
              <a:gd name="connsiteY3" fmla="*/ 25051 h 897291"/>
              <a:gd name="connsiteX4" fmla="*/ 5789509 w 6014321"/>
              <a:gd name="connsiteY4" fmla="*/ 492439 h 897291"/>
              <a:gd name="connsiteX5" fmla="*/ 5796644 w 6014321"/>
              <a:gd name="connsiteY5" fmla="*/ 351493 h 897291"/>
              <a:gd name="connsiteX6" fmla="*/ 0 w 6014321"/>
              <a:gd name="connsiteY6" fmla="*/ 351493 h 897291"/>
              <a:gd name="connsiteX7" fmla="*/ 0 w 6014321"/>
              <a:gd name="connsiteY7" fmla="*/ 326441 h 897291"/>
              <a:gd name="connsiteX0" fmla="*/ 0 w 6014321"/>
              <a:gd name="connsiteY0" fmla="*/ 326441 h 1038027"/>
              <a:gd name="connsiteX1" fmla="*/ 5625411 w 6014321"/>
              <a:gd name="connsiteY1" fmla="*/ 55332 h 1038027"/>
              <a:gd name="connsiteX2" fmla="*/ 5447043 w 6014321"/>
              <a:gd name="connsiteY2" fmla="*/ 0 h 1038027"/>
              <a:gd name="connsiteX3" fmla="*/ 6014321 w 6014321"/>
              <a:gd name="connsiteY3" fmla="*/ 25051 h 1038027"/>
              <a:gd name="connsiteX4" fmla="*/ 5789509 w 6014321"/>
              <a:gd name="connsiteY4" fmla="*/ 492439 h 1038027"/>
              <a:gd name="connsiteX5" fmla="*/ 5796644 w 6014321"/>
              <a:gd name="connsiteY5" fmla="*/ 351493 h 1038027"/>
              <a:gd name="connsiteX6" fmla="*/ 0 w 6014321"/>
              <a:gd name="connsiteY6" fmla="*/ 351493 h 1038027"/>
              <a:gd name="connsiteX7" fmla="*/ 0 w 6014321"/>
              <a:gd name="connsiteY7" fmla="*/ 326441 h 1038027"/>
              <a:gd name="connsiteX0" fmla="*/ 0 w 6014321"/>
              <a:gd name="connsiteY0" fmla="*/ 326441 h 1038027"/>
              <a:gd name="connsiteX1" fmla="*/ 5625411 w 6014321"/>
              <a:gd name="connsiteY1" fmla="*/ 55332 h 1038027"/>
              <a:gd name="connsiteX2" fmla="*/ 5447043 w 6014321"/>
              <a:gd name="connsiteY2" fmla="*/ 0 h 1038027"/>
              <a:gd name="connsiteX3" fmla="*/ 6014321 w 6014321"/>
              <a:gd name="connsiteY3" fmla="*/ 25051 h 1038027"/>
              <a:gd name="connsiteX4" fmla="*/ 5789509 w 6014321"/>
              <a:gd name="connsiteY4" fmla="*/ 492439 h 1038027"/>
              <a:gd name="connsiteX5" fmla="*/ 5796644 w 6014321"/>
              <a:gd name="connsiteY5" fmla="*/ 351493 h 1038027"/>
              <a:gd name="connsiteX6" fmla="*/ 0 w 6014321"/>
              <a:gd name="connsiteY6" fmla="*/ 351493 h 1038027"/>
              <a:gd name="connsiteX7" fmla="*/ 0 w 6014321"/>
              <a:gd name="connsiteY7" fmla="*/ 326441 h 1038027"/>
              <a:gd name="connsiteX0" fmla="*/ 0 w 6014321"/>
              <a:gd name="connsiteY0" fmla="*/ 326441 h 1222864"/>
              <a:gd name="connsiteX1" fmla="*/ 5625411 w 6014321"/>
              <a:gd name="connsiteY1" fmla="*/ 55332 h 1222864"/>
              <a:gd name="connsiteX2" fmla="*/ 5447043 w 6014321"/>
              <a:gd name="connsiteY2" fmla="*/ 0 h 1222864"/>
              <a:gd name="connsiteX3" fmla="*/ 6014321 w 6014321"/>
              <a:gd name="connsiteY3" fmla="*/ 25051 h 1222864"/>
              <a:gd name="connsiteX4" fmla="*/ 5789509 w 6014321"/>
              <a:gd name="connsiteY4" fmla="*/ 492439 h 1222864"/>
              <a:gd name="connsiteX5" fmla="*/ 5796644 w 6014321"/>
              <a:gd name="connsiteY5" fmla="*/ 351493 h 1222864"/>
              <a:gd name="connsiteX6" fmla="*/ 0 w 6014321"/>
              <a:gd name="connsiteY6" fmla="*/ 351493 h 1222864"/>
              <a:gd name="connsiteX7" fmla="*/ 0 w 6014321"/>
              <a:gd name="connsiteY7" fmla="*/ 326441 h 1222864"/>
              <a:gd name="connsiteX0" fmla="*/ 0 w 6014321"/>
              <a:gd name="connsiteY0" fmla="*/ 326441 h 1222864"/>
              <a:gd name="connsiteX1" fmla="*/ 5625411 w 6014321"/>
              <a:gd name="connsiteY1" fmla="*/ 55332 h 1222864"/>
              <a:gd name="connsiteX2" fmla="*/ 5447043 w 6014321"/>
              <a:gd name="connsiteY2" fmla="*/ 0 h 1222864"/>
              <a:gd name="connsiteX3" fmla="*/ 6014321 w 6014321"/>
              <a:gd name="connsiteY3" fmla="*/ 25051 h 1222864"/>
              <a:gd name="connsiteX4" fmla="*/ 5789509 w 6014321"/>
              <a:gd name="connsiteY4" fmla="*/ 492439 h 1222864"/>
              <a:gd name="connsiteX5" fmla="*/ 5796644 w 6014321"/>
              <a:gd name="connsiteY5" fmla="*/ 351493 h 1222864"/>
              <a:gd name="connsiteX6" fmla="*/ 0 w 6014321"/>
              <a:gd name="connsiteY6" fmla="*/ 351493 h 1222864"/>
              <a:gd name="connsiteX7" fmla="*/ 0 w 6014321"/>
              <a:gd name="connsiteY7" fmla="*/ 326441 h 1222864"/>
              <a:gd name="connsiteX0" fmla="*/ 0 w 6014321"/>
              <a:gd name="connsiteY0" fmla="*/ 326441 h 1222864"/>
              <a:gd name="connsiteX1" fmla="*/ 5625411 w 6014321"/>
              <a:gd name="connsiteY1" fmla="*/ 55332 h 1222864"/>
              <a:gd name="connsiteX2" fmla="*/ 5447043 w 6014321"/>
              <a:gd name="connsiteY2" fmla="*/ 0 h 1222864"/>
              <a:gd name="connsiteX3" fmla="*/ 6014321 w 6014321"/>
              <a:gd name="connsiteY3" fmla="*/ 25051 h 1222864"/>
              <a:gd name="connsiteX4" fmla="*/ 5789509 w 6014321"/>
              <a:gd name="connsiteY4" fmla="*/ 492439 h 1222864"/>
              <a:gd name="connsiteX5" fmla="*/ 5796644 w 6014321"/>
              <a:gd name="connsiteY5" fmla="*/ 351493 h 1222864"/>
              <a:gd name="connsiteX6" fmla="*/ 0 w 6014321"/>
              <a:gd name="connsiteY6" fmla="*/ 351493 h 1222864"/>
              <a:gd name="connsiteX7" fmla="*/ 0 w 6014321"/>
              <a:gd name="connsiteY7" fmla="*/ 326441 h 1222864"/>
              <a:gd name="connsiteX0" fmla="*/ 7134 w 6014321"/>
              <a:gd name="connsiteY0" fmla="*/ 347844 h 1222864"/>
              <a:gd name="connsiteX1" fmla="*/ 5625411 w 6014321"/>
              <a:gd name="connsiteY1" fmla="*/ 55332 h 1222864"/>
              <a:gd name="connsiteX2" fmla="*/ 5447043 w 6014321"/>
              <a:gd name="connsiteY2" fmla="*/ 0 h 1222864"/>
              <a:gd name="connsiteX3" fmla="*/ 6014321 w 6014321"/>
              <a:gd name="connsiteY3" fmla="*/ 25051 h 1222864"/>
              <a:gd name="connsiteX4" fmla="*/ 5789509 w 6014321"/>
              <a:gd name="connsiteY4" fmla="*/ 492439 h 1222864"/>
              <a:gd name="connsiteX5" fmla="*/ 5796644 w 6014321"/>
              <a:gd name="connsiteY5" fmla="*/ 351493 h 1222864"/>
              <a:gd name="connsiteX6" fmla="*/ 0 w 6014321"/>
              <a:gd name="connsiteY6" fmla="*/ 351493 h 1222864"/>
              <a:gd name="connsiteX7" fmla="*/ 7134 w 6014321"/>
              <a:gd name="connsiteY7" fmla="*/ 347844 h 1222864"/>
              <a:gd name="connsiteX0" fmla="*/ 7134 w 5992917"/>
              <a:gd name="connsiteY0" fmla="*/ 372734 h 1247754"/>
              <a:gd name="connsiteX1" fmla="*/ 5625411 w 5992917"/>
              <a:gd name="connsiteY1" fmla="*/ 80222 h 1247754"/>
              <a:gd name="connsiteX2" fmla="*/ 5447043 w 5992917"/>
              <a:gd name="connsiteY2" fmla="*/ 24890 h 1247754"/>
              <a:gd name="connsiteX3" fmla="*/ 5992917 w 5992917"/>
              <a:gd name="connsiteY3" fmla="*/ 0 h 1247754"/>
              <a:gd name="connsiteX4" fmla="*/ 5789509 w 5992917"/>
              <a:gd name="connsiteY4" fmla="*/ 517329 h 1247754"/>
              <a:gd name="connsiteX5" fmla="*/ 5796644 w 5992917"/>
              <a:gd name="connsiteY5" fmla="*/ 376383 h 1247754"/>
              <a:gd name="connsiteX6" fmla="*/ 0 w 5992917"/>
              <a:gd name="connsiteY6" fmla="*/ 376383 h 1247754"/>
              <a:gd name="connsiteX7" fmla="*/ 7134 w 5992917"/>
              <a:gd name="connsiteY7" fmla="*/ 372734 h 1247754"/>
              <a:gd name="connsiteX0" fmla="*/ 7134 w 5992917"/>
              <a:gd name="connsiteY0" fmla="*/ 372734 h 1247754"/>
              <a:gd name="connsiteX1" fmla="*/ 5682488 w 5992917"/>
              <a:gd name="connsiteY1" fmla="*/ 137298 h 1247754"/>
              <a:gd name="connsiteX2" fmla="*/ 5447043 w 5992917"/>
              <a:gd name="connsiteY2" fmla="*/ 24890 h 1247754"/>
              <a:gd name="connsiteX3" fmla="*/ 5992917 w 5992917"/>
              <a:gd name="connsiteY3" fmla="*/ 0 h 1247754"/>
              <a:gd name="connsiteX4" fmla="*/ 5789509 w 5992917"/>
              <a:gd name="connsiteY4" fmla="*/ 517329 h 1247754"/>
              <a:gd name="connsiteX5" fmla="*/ 5796644 w 5992917"/>
              <a:gd name="connsiteY5" fmla="*/ 376383 h 1247754"/>
              <a:gd name="connsiteX6" fmla="*/ 0 w 5992917"/>
              <a:gd name="connsiteY6" fmla="*/ 376383 h 1247754"/>
              <a:gd name="connsiteX7" fmla="*/ 7134 w 5992917"/>
              <a:gd name="connsiteY7" fmla="*/ 372734 h 1247754"/>
              <a:gd name="connsiteX0" fmla="*/ 7134 w 5992917"/>
              <a:gd name="connsiteY0" fmla="*/ 372734 h 1224090"/>
              <a:gd name="connsiteX1" fmla="*/ 5682488 w 5992917"/>
              <a:gd name="connsiteY1" fmla="*/ 137298 h 1224090"/>
              <a:gd name="connsiteX2" fmla="*/ 5447043 w 5992917"/>
              <a:gd name="connsiteY2" fmla="*/ 24890 h 1224090"/>
              <a:gd name="connsiteX3" fmla="*/ 5992917 w 5992917"/>
              <a:gd name="connsiteY3" fmla="*/ 0 h 1224090"/>
              <a:gd name="connsiteX4" fmla="*/ 5789509 w 5992917"/>
              <a:gd name="connsiteY4" fmla="*/ 517329 h 1224090"/>
              <a:gd name="connsiteX5" fmla="*/ 5782375 w 5992917"/>
              <a:gd name="connsiteY5" fmla="*/ 312173 h 1224090"/>
              <a:gd name="connsiteX6" fmla="*/ 0 w 5992917"/>
              <a:gd name="connsiteY6" fmla="*/ 376383 h 1224090"/>
              <a:gd name="connsiteX7" fmla="*/ 7134 w 5992917"/>
              <a:gd name="connsiteY7" fmla="*/ 372734 h 1224090"/>
              <a:gd name="connsiteX0" fmla="*/ 7134 w 5992917"/>
              <a:gd name="connsiteY0" fmla="*/ 372734 h 1224090"/>
              <a:gd name="connsiteX1" fmla="*/ 5575468 w 5992917"/>
              <a:gd name="connsiteY1" fmla="*/ 144433 h 1224090"/>
              <a:gd name="connsiteX2" fmla="*/ 5447043 w 5992917"/>
              <a:gd name="connsiteY2" fmla="*/ 24890 h 1224090"/>
              <a:gd name="connsiteX3" fmla="*/ 5992917 w 5992917"/>
              <a:gd name="connsiteY3" fmla="*/ 0 h 1224090"/>
              <a:gd name="connsiteX4" fmla="*/ 5789509 w 5992917"/>
              <a:gd name="connsiteY4" fmla="*/ 517329 h 1224090"/>
              <a:gd name="connsiteX5" fmla="*/ 5782375 w 5992917"/>
              <a:gd name="connsiteY5" fmla="*/ 312173 h 1224090"/>
              <a:gd name="connsiteX6" fmla="*/ 0 w 5992917"/>
              <a:gd name="connsiteY6" fmla="*/ 376383 h 1224090"/>
              <a:gd name="connsiteX7" fmla="*/ 7134 w 5992917"/>
              <a:gd name="connsiteY7" fmla="*/ 372734 h 1224090"/>
              <a:gd name="connsiteX0" fmla="*/ 7134 w 5992917"/>
              <a:gd name="connsiteY0" fmla="*/ 372734 h 1224090"/>
              <a:gd name="connsiteX1" fmla="*/ 5625411 w 5992917"/>
              <a:gd name="connsiteY1" fmla="*/ 108761 h 1224090"/>
              <a:gd name="connsiteX2" fmla="*/ 5447043 w 5992917"/>
              <a:gd name="connsiteY2" fmla="*/ 24890 h 1224090"/>
              <a:gd name="connsiteX3" fmla="*/ 5992917 w 5992917"/>
              <a:gd name="connsiteY3" fmla="*/ 0 h 1224090"/>
              <a:gd name="connsiteX4" fmla="*/ 5789509 w 5992917"/>
              <a:gd name="connsiteY4" fmla="*/ 517329 h 1224090"/>
              <a:gd name="connsiteX5" fmla="*/ 5782375 w 5992917"/>
              <a:gd name="connsiteY5" fmla="*/ 312173 h 1224090"/>
              <a:gd name="connsiteX6" fmla="*/ 0 w 5992917"/>
              <a:gd name="connsiteY6" fmla="*/ 376383 h 1224090"/>
              <a:gd name="connsiteX7" fmla="*/ 7134 w 5992917"/>
              <a:gd name="connsiteY7" fmla="*/ 372734 h 1224090"/>
              <a:gd name="connsiteX0" fmla="*/ 7134 w 5992917"/>
              <a:gd name="connsiteY0" fmla="*/ 372734 h 1224090"/>
              <a:gd name="connsiteX1" fmla="*/ 5625411 w 5992917"/>
              <a:gd name="connsiteY1" fmla="*/ 108761 h 1224090"/>
              <a:gd name="connsiteX2" fmla="*/ 5482717 w 5992917"/>
              <a:gd name="connsiteY2" fmla="*/ 46293 h 1224090"/>
              <a:gd name="connsiteX3" fmla="*/ 5992917 w 5992917"/>
              <a:gd name="connsiteY3" fmla="*/ 0 h 1224090"/>
              <a:gd name="connsiteX4" fmla="*/ 5789509 w 5992917"/>
              <a:gd name="connsiteY4" fmla="*/ 517329 h 1224090"/>
              <a:gd name="connsiteX5" fmla="*/ 5782375 w 5992917"/>
              <a:gd name="connsiteY5" fmla="*/ 312173 h 1224090"/>
              <a:gd name="connsiteX6" fmla="*/ 0 w 5992917"/>
              <a:gd name="connsiteY6" fmla="*/ 376383 h 1224090"/>
              <a:gd name="connsiteX7" fmla="*/ 7134 w 5992917"/>
              <a:gd name="connsiteY7" fmla="*/ 372734 h 1224090"/>
              <a:gd name="connsiteX0" fmla="*/ 7134 w 5992917"/>
              <a:gd name="connsiteY0" fmla="*/ 372734 h 1224090"/>
              <a:gd name="connsiteX1" fmla="*/ 5625411 w 5992917"/>
              <a:gd name="connsiteY1" fmla="*/ 108761 h 1224090"/>
              <a:gd name="connsiteX2" fmla="*/ 5482717 w 5992917"/>
              <a:gd name="connsiteY2" fmla="*/ 46293 h 1224090"/>
              <a:gd name="connsiteX3" fmla="*/ 5992917 w 5992917"/>
              <a:gd name="connsiteY3" fmla="*/ 0 h 1224090"/>
              <a:gd name="connsiteX4" fmla="*/ 5810913 w 5992917"/>
              <a:gd name="connsiteY4" fmla="*/ 467388 h 1224090"/>
              <a:gd name="connsiteX5" fmla="*/ 5782375 w 5992917"/>
              <a:gd name="connsiteY5" fmla="*/ 312173 h 1224090"/>
              <a:gd name="connsiteX6" fmla="*/ 0 w 5992917"/>
              <a:gd name="connsiteY6" fmla="*/ 376383 h 1224090"/>
              <a:gd name="connsiteX7" fmla="*/ 7134 w 5992917"/>
              <a:gd name="connsiteY7" fmla="*/ 372734 h 1224090"/>
              <a:gd name="connsiteX0" fmla="*/ 7134 w 5942975"/>
              <a:gd name="connsiteY0" fmla="*/ 358465 h 1209821"/>
              <a:gd name="connsiteX1" fmla="*/ 5625411 w 5942975"/>
              <a:gd name="connsiteY1" fmla="*/ 94492 h 1209821"/>
              <a:gd name="connsiteX2" fmla="*/ 5482717 w 5942975"/>
              <a:gd name="connsiteY2" fmla="*/ 32024 h 1209821"/>
              <a:gd name="connsiteX3" fmla="*/ 5942975 w 5942975"/>
              <a:gd name="connsiteY3" fmla="*/ 0 h 1209821"/>
              <a:gd name="connsiteX4" fmla="*/ 5810913 w 5942975"/>
              <a:gd name="connsiteY4" fmla="*/ 453119 h 1209821"/>
              <a:gd name="connsiteX5" fmla="*/ 5782375 w 5942975"/>
              <a:gd name="connsiteY5" fmla="*/ 297904 h 1209821"/>
              <a:gd name="connsiteX6" fmla="*/ 0 w 5942975"/>
              <a:gd name="connsiteY6" fmla="*/ 362114 h 1209821"/>
              <a:gd name="connsiteX7" fmla="*/ 7134 w 5942975"/>
              <a:gd name="connsiteY7" fmla="*/ 358465 h 1209821"/>
              <a:gd name="connsiteX0" fmla="*/ 7134 w 5893032"/>
              <a:gd name="connsiteY0" fmla="*/ 358465 h 1209821"/>
              <a:gd name="connsiteX1" fmla="*/ 5625411 w 5893032"/>
              <a:gd name="connsiteY1" fmla="*/ 94492 h 1209821"/>
              <a:gd name="connsiteX2" fmla="*/ 5482717 w 5893032"/>
              <a:gd name="connsiteY2" fmla="*/ 32024 h 1209821"/>
              <a:gd name="connsiteX3" fmla="*/ 5893032 w 5893032"/>
              <a:gd name="connsiteY3" fmla="*/ 0 h 1209821"/>
              <a:gd name="connsiteX4" fmla="*/ 5810913 w 5893032"/>
              <a:gd name="connsiteY4" fmla="*/ 453119 h 1209821"/>
              <a:gd name="connsiteX5" fmla="*/ 5782375 w 5893032"/>
              <a:gd name="connsiteY5" fmla="*/ 297904 h 1209821"/>
              <a:gd name="connsiteX6" fmla="*/ 0 w 5893032"/>
              <a:gd name="connsiteY6" fmla="*/ 362114 h 1209821"/>
              <a:gd name="connsiteX7" fmla="*/ 7134 w 5893032"/>
              <a:gd name="connsiteY7" fmla="*/ 358465 h 1209821"/>
              <a:gd name="connsiteX0" fmla="*/ 7134 w 5935841"/>
              <a:gd name="connsiteY0" fmla="*/ 372734 h 1224090"/>
              <a:gd name="connsiteX1" fmla="*/ 5625411 w 5935841"/>
              <a:gd name="connsiteY1" fmla="*/ 108761 h 1224090"/>
              <a:gd name="connsiteX2" fmla="*/ 5482717 w 5935841"/>
              <a:gd name="connsiteY2" fmla="*/ 46293 h 1224090"/>
              <a:gd name="connsiteX3" fmla="*/ 5935841 w 5935841"/>
              <a:gd name="connsiteY3" fmla="*/ 0 h 1224090"/>
              <a:gd name="connsiteX4" fmla="*/ 5810913 w 5935841"/>
              <a:gd name="connsiteY4" fmla="*/ 467388 h 1224090"/>
              <a:gd name="connsiteX5" fmla="*/ 5782375 w 5935841"/>
              <a:gd name="connsiteY5" fmla="*/ 312173 h 1224090"/>
              <a:gd name="connsiteX6" fmla="*/ 0 w 5935841"/>
              <a:gd name="connsiteY6" fmla="*/ 376383 h 1224090"/>
              <a:gd name="connsiteX7" fmla="*/ 7134 w 5935841"/>
              <a:gd name="connsiteY7" fmla="*/ 372734 h 1224090"/>
              <a:gd name="connsiteX0" fmla="*/ 7134 w 5935841"/>
              <a:gd name="connsiteY0" fmla="*/ 372734 h 1245306"/>
              <a:gd name="connsiteX1" fmla="*/ 5625411 w 5935841"/>
              <a:gd name="connsiteY1" fmla="*/ 108761 h 1245306"/>
              <a:gd name="connsiteX2" fmla="*/ 5482717 w 5935841"/>
              <a:gd name="connsiteY2" fmla="*/ 46293 h 1245306"/>
              <a:gd name="connsiteX3" fmla="*/ 5935841 w 5935841"/>
              <a:gd name="connsiteY3" fmla="*/ 0 h 1245306"/>
              <a:gd name="connsiteX4" fmla="*/ 5810913 w 5935841"/>
              <a:gd name="connsiteY4" fmla="*/ 467388 h 1245306"/>
              <a:gd name="connsiteX5" fmla="*/ 5782375 w 5935841"/>
              <a:gd name="connsiteY5" fmla="*/ 312173 h 1245306"/>
              <a:gd name="connsiteX6" fmla="*/ 0 w 5935841"/>
              <a:gd name="connsiteY6" fmla="*/ 376383 h 1245306"/>
              <a:gd name="connsiteX7" fmla="*/ 7134 w 5935841"/>
              <a:gd name="connsiteY7" fmla="*/ 372734 h 1245306"/>
              <a:gd name="connsiteX0" fmla="*/ 7134 w 5935841"/>
              <a:gd name="connsiteY0" fmla="*/ 372734 h 1245306"/>
              <a:gd name="connsiteX1" fmla="*/ 5625411 w 5935841"/>
              <a:gd name="connsiteY1" fmla="*/ 108761 h 1245306"/>
              <a:gd name="connsiteX2" fmla="*/ 5482717 w 5935841"/>
              <a:gd name="connsiteY2" fmla="*/ 46293 h 1245306"/>
              <a:gd name="connsiteX3" fmla="*/ 5935841 w 5935841"/>
              <a:gd name="connsiteY3" fmla="*/ 0 h 1245306"/>
              <a:gd name="connsiteX4" fmla="*/ 5810913 w 5935841"/>
              <a:gd name="connsiteY4" fmla="*/ 467388 h 1245306"/>
              <a:gd name="connsiteX5" fmla="*/ 5782375 w 5935841"/>
              <a:gd name="connsiteY5" fmla="*/ 312173 h 1245306"/>
              <a:gd name="connsiteX6" fmla="*/ 0 w 5935841"/>
              <a:gd name="connsiteY6" fmla="*/ 376383 h 1245306"/>
              <a:gd name="connsiteX7" fmla="*/ 7134 w 5935841"/>
              <a:gd name="connsiteY7" fmla="*/ 372734 h 124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35841" h="1245306">
                <a:moveTo>
                  <a:pt x="7134" y="372734"/>
                </a:moveTo>
                <a:cubicBezTo>
                  <a:pt x="2424509" y="1626020"/>
                  <a:pt x="4164086" y="1231249"/>
                  <a:pt x="5625411" y="108761"/>
                </a:cubicBezTo>
                <a:lnTo>
                  <a:pt x="5482717" y="46293"/>
                </a:lnTo>
                <a:lnTo>
                  <a:pt x="5935841" y="0"/>
                </a:lnTo>
                <a:lnTo>
                  <a:pt x="5810913" y="467388"/>
                </a:lnTo>
                <a:lnTo>
                  <a:pt x="5782375" y="312173"/>
                </a:lnTo>
                <a:cubicBezTo>
                  <a:pt x="4642112" y="1104098"/>
                  <a:pt x="3023822" y="1910292"/>
                  <a:pt x="0" y="376383"/>
                </a:cubicBezTo>
                <a:lnTo>
                  <a:pt x="7134" y="372734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6"/>
          </p:nvPr>
        </p:nvSpPr>
        <p:spPr>
          <a:xfrm>
            <a:off x="539552" y="1196752"/>
            <a:ext cx="8280920" cy="5400600"/>
          </a:xfrm>
        </p:spPr>
        <p:txBody>
          <a:bodyPr>
            <a:normAutofit fontScale="92500" lnSpcReduction="10000"/>
          </a:bodyPr>
          <a:lstStyle/>
          <a:p>
            <a:r>
              <a:rPr lang="fr-FR" sz="1800" dirty="0"/>
              <a:t> 3 centres nationaux (CINES, TGCC et IDRIS)</a:t>
            </a:r>
          </a:p>
          <a:p>
            <a:pPr marL="0" indent="0">
              <a:buNone/>
            </a:pPr>
            <a:br>
              <a:rPr lang="fr-FR" sz="1800" dirty="0"/>
            </a:br>
            <a:br>
              <a:rPr lang="fr-FR" sz="1800" dirty="0"/>
            </a:br>
            <a:br>
              <a:rPr lang="fr-FR" sz="1800" dirty="0"/>
            </a:br>
            <a:endParaRPr lang="fr-FR" sz="1800" dirty="0"/>
          </a:p>
          <a:p>
            <a:endParaRPr lang="fr-FR" sz="1800" dirty="0"/>
          </a:p>
          <a:p>
            <a:endParaRPr lang="fr-FR" sz="2800" dirty="0"/>
          </a:p>
          <a:p>
            <a:pPr lvl="1"/>
            <a:endParaRPr lang="fr-FR" sz="16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r>
              <a:rPr lang="fr-FR" sz="1800" dirty="0"/>
              <a:t> Une offre de supercalculateurs complémentaire</a:t>
            </a:r>
          </a:p>
          <a:p>
            <a:pPr lvl="1"/>
            <a:r>
              <a:rPr lang="fr-FR" dirty="0"/>
              <a:t>Supercalculateurs généralistes à nœuds fins</a:t>
            </a:r>
          </a:p>
          <a:p>
            <a:pPr lvl="2"/>
            <a:r>
              <a:rPr lang="fr-FR" dirty="0"/>
              <a:t>Joliot-Curie (TGCC) : 135 792 cœurs Intel SKL/KNL </a:t>
            </a:r>
            <a:r>
              <a:rPr lang="mr-IN" dirty="0"/>
              <a:t>–</a:t>
            </a:r>
            <a:r>
              <a:rPr lang="fr-FR" dirty="0"/>
              <a:t> 400 To </a:t>
            </a:r>
            <a:r>
              <a:rPr lang="mr-IN" dirty="0"/>
              <a:t>–</a:t>
            </a:r>
            <a:r>
              <a:rPr lang="fr-FR" dirty="0"/>
              <a:t> 9 </a:t>
            </a:r>
            <a:r>
              <a:rPr lang="fr-FR" dirty="0" err="1"/>
              <a:t>Pflops</a:t>
            </a:r>
            <a:endParaRPr lang="fr-FR" dirty="0"/>
          </a:p>
          <a:p>
            <a:pPr lvl="2"/>
            <a:r>
              <a:rPr lang="fr-FR" dirty="0"/>
              <a:t>Occigen (CINES) : 85 000 cœurs Intel </a:t>
            </a:r>
            <a:r>
              <a:rPr lang="fr-FR" dirty="0" err="1"/>
              <a:t>Haswell</a:t>
            </a:r>
            <a:r>
              <a:rPr lang="fr-FR" dirty="0"/>
              <a:t>/</a:t>
            </a:r>
            <a:r>
              <a:rPr lang="fr-FR" dirty="0" err="1"/>
              <a:t>Broadwell</a:t>
            </a:r>
            <a:r>
              <a:rPr lang="fr-FR" dirty="0"/>
              <a:t> </a:t>
            </a:r>
            <a:r>
              <a:rPr lang="mr-IN" dirty="0"/>
              <a:t>–</a:t>
            </a:r>
            <a:r>
              <a:rPr lang="fr-FR" dirty="0"/>
              <a:t> 283 To </a:t>
            </a:r>
            <a:r>
              <a:rPr lang="mr-IN" dirty="0"/>
              <a:t>–</a:t>
            </a:r>
            <a:r>
              <a:rPr lang="fr-FR" dirty="0"/>
              <a:t> 3,5 </a:t>
            </a:r>
            <a:r>
              <a:rPr lang="fr-FR" dirty="0" err="1"/>
              <a:t>Pflops</a:t>
            </a:r>
            <a:endParaRPr lang="fr-FR" dirty="0"/>
          </a:p>
          <a:p>
            <a:pPr lvl="1"/>
            <a:r>
              <a:rPr lang="fr-FR" dirty="0"/>
              <a:t>Supercalculateur SMP à nœuds à grosse mémoire</a:t>
            </a:r>
          </a:p>
          <a:p>
            <a:pPr lvl="2"/>
            <a:r>
              <a:rPr lang="fr-FR" dirty="0"/>
              <a:t>Ada (IDRIS) : 10 000 cœurs Intel Sandy Bridge </a:t>
            </a:r>
            <a:r>
              <a:rPr lang="mr-IN" dirty="0"/>
              <a:t>–</a:t>
            </a:r>
            <a:r>
              <a:rPr lang="fr-FR" dirty="0"/>
              <a:t> 46 To </a:t>
            </a:r>
            <a:r>
              <a:rPr lang="mr-IN" dirty="0"/>
              <a:t>–</a:t>
            </a:r>
            <a:r>
              <a:rPr lang="fr-FR" dirty="0"/>
              <a:t> 230 </a:t>
            </a:r>
            <a:r>
              <a:rPr lang="fr-FR" dirty="0" err="1"/>
              <a:t>Tflops</a:t>
            </a:r>
            <a:endParaRPr lang="fr-FR" dirty="0"/>
          </a:p>
          <a:p>
            <a:pPr lvl="1"/>
            <a:r>
              <a:rPr lang="fr-FR" dirty="0"/>
              <a:t>Supercalculateur massivement parallèle</a:t>
            </a:r>
          </a:p>
          <a:p>
            <a:pPr lvl="2"/>
            <a:r>
              <a:rPr lang="fr-FR" dirty="0"/>
              <a:t>Turing (IDRIS) : 98 000 cœurs IBM </a:t>
            </a:r>
            <a:r>
              <a:rPr lang="fr-FR" dirty="0" err="1"/>
              <a:t>BlueGene</a:t>
            </a:r>
            <a:r>
              <a:rPr lang="fr-FR" dirty="0"/>
              <a:t>/Q </a:t>
            </a:r>
            <a:r>
              <a:rPr lang="mr-IN" dirty="0"/>
              <a:t>–</a:t>
            </a:r>
            <a:r>
              <a:rPr lang="fr-FR" dirty="0"/>
              <a:t> 100 To </a:t>
            </a:r>
            <a:r>
              <a:rPr lang="mr-IN" dirty="0"/>
              <a:t>–</a:t>
            </a:r>
            <a:r>
              <a:rPr lang="fr-FR" dirty="0"/>
              <a:t> 1,2 </a:t>
            </a:r>
            <a:r>
              <a:rPr lang="fr-FR" dirty="0" err="1"/>
              <a:t>Pflops</a:t>
            </a:r>
            <a:endParaRPr lang="fr-FR" dirty="0"/>
          </a:p>
        </p:txBody>
      </p:sp>
      <p:sp>
        <p:nvSpPr>
          <p:cNvPr id="6" name="Nuage 5">
            <a:extLst>
              <a:ext uri="{FF2B5EF4-FFF2-40B4-BE49-F238E27FC236}">
                <a16:creationId xmlns:a16="http://schemas.microsoft.com/office/drawing/2014/main" id="{C02E8390-6577-BA49-9960-EDD3D760F116}"/>
              </a:ext>
            </a:extLst>
          </p:cNvPr>
          <p:cNvSpPr/>
          <p:nvPr/>
        </p:nvSpPr>
        <p:spPr>
          <a:xfrm>
            <a:off x="4799819" y="3043018"/>
            <a:ext cx="2890768" cy="1179418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Renouvellement été 2019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269920" y="185173"/>
            <a:ext cx="5708896" cy="430887"/>
          </a:xfrm>
        </p:spPr>
        <p:txBody>
          <a:bodyPr/>
          <a:lstStyle/>
          <a:p>
            <a:r>
              <a:rPr lang="fr-FR" sz="2200" dirty="0"/>
              <a:t>GENCI, l’infrastructure nationale</a:t>
            </a:r>
          </a:p>
        </p:txBody>
      </p:sp>
      <p:grpSp>
        <p:nvGrpSpPr>
          <p:cNvPr id="13" name="Grouper 12"/>
          <p:cNvGrpSpPr/>
          <p:nvPr/>
        </p:nvGrpSpPr>
        <p:grpSpPr>
          <a:xfrm>
            <a:off x="251520" y="1628800"/>
            <a:ext cx="5040560" cy="2492599"/>
            <a:chOff x="107504" y="1628800"/>
            <a:chExt cx="5040560" cy="2492599"/>
          </a:xfrm>
        </p:grpSpPr>
        <p:sp>
          <p:nvSpPr>
            <p:cNvPr id="44" name="ZoneTexte 43"/>
            <p:cNvSpPr txBox="1"/>
            <p:nvPr/>
          </p:nvSpPr>
          <p:spPr>
            <a:xfrm>
              <a:off x="2987824" y="2852936"/>
              <a:ext cx="189982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b="1" dirty="0">
                  <a:solidFill>
                    <a:srgbClr val="2C74B5"/>
                  </a:solidFill>
                </a:rPr>
                <a:t>Ada</a:t>
              </a:r>
              <a:r>
                <a:rPr lang="fr-FR" sz="1050" dirty="0"/>
                <a:t> et </a:t>
              </a:r>
              <a:r>
                <a:rPr lang="fr-FR" sz="1050" b="1" dirty="0">
                  <a:solidFill>
                    <a:srgbClr val="2C74B5"/>
                  </a:solidFill>
                </a:rPr>
                <a:t>Turing</a:t>
              </a:r>
              <a:r>
                <a:rPr lang="fr-FR" sz="1050" dirty="0">
                  <a:solidFill>
                    <a:srgbClr val="2C74B5"/>
                  </a:solidFill>
                </a:rPr>
                <a:t> </a:t>
              </a:r>
            </a:p>
            <a:p>
              <a:r>
                <a:rPr lang="fr-FR" sz="1050" dirty="0"/>
                <a:t>(depuis 2013)</a:t>
              </a:r>
            </a:p>
          </p:txBody>
        </p:sp>
        <p:cxnSp>
          <p:nvCxnSpPr>
            <p:cNvPr id="34" name="Connecteur en angle 33"/>
            <p:cNvCxnSpPr>
              <a:cxnSpLocks/>
            </p:cNvCxnSpPr>
            <p:nvPr/>
          </p:nvCxnSpPr>
          <p:spPr>
            <a:xfrm rot="10800000" flipV="1">
              <a:off x="2311810" y="2078117"/>
              <a:ext cx="468560" cy="525996"/>
            </a:xfrm>
            <a:prstGeom prst="bentConnector2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39" idx="5"/>
            </p:cNvCxnSpPr>
            <p:nvPr/>
          </p:nvCxnSpPr>
          <p:spPr>
            <a:xfrm rot="5400000" flipH="1" flipV="1">
              <a:off x="3060749" y="3077205"/>
              <a:ext cx="7329" cy="998952"/>
            </a:xfrm>
            <a:prstGeom prst="bentConnector4">
              <a:avLst>
                <a:gd name="adj1" fmla="val -72206"/>
                <a:gd name="adj2" fmla="val 60354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Connecteur en angle 37"/>
            <p:cNvCxnSpPr/>
            <p:nvPr/>
          </p:nvCxnSpPr>
          <p:spPr>
            <a:xfrm>
              <a:off x="1349735" y="2120522"/>
              <a:ext cx="441573" cy="535394"/>
            </a:xfrm>
            <a:prstGeom prst="bentConnector2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Ellipse 38"/>
            <p:cNvSpPr/>
            <p:nvPr/>
          </p:nvSpPr>
          <p:spPr>
            <a:xfrm>
              <a:off x="1359260" y="2363981"/>
              <a:ext cx="1412540" cy="1425059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14 Pflop/s</a:t>
              </a:r>
            </a:p>
          </p:txBody>
        </p:sp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512" y="1916832"/>
              <a:ext cx="1095721" cy="730876"/>
            </a:xfrm>
            <a:prstGeom prst="rect">
              <a:avLst/>
            </a:prstGeom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7824" y="3284984"/>
              <a:ext cx="1263159" cy="836415"/>
            </a:xfrm>
            <a:prstGeom prst="rect">
              <a:avLst/>
            </a:prstGeom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39952" y="2924944"/>
              <a:ext cx="1008112" cy="875377"/>
            </a:xfrm>
            <a:prstGeom prst="rect">
              <a:avLst/>
            </a:prstGeom>
          </p:spPr>
        </p:pic>
        <p:sp>
          <p:nvSpPr>
            <p:cNvPr id="45" name="ZoneTexte 44"/>
            <p:cNvSpPr txBox="1"/>
            <p:nvPr/>
          </p:nvSpPr>
          <p:spPr>
            <a:xfrm>
              <a:off x="107504" y="1628800"/>
              <a:ext cx="223224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b="1" dirty="0">
                  <a:solidFill>
                    <a:srgbClr val="F08A00"/>
                  </a:solidFill>
                </a:rPr>
                <a:t>Occigen </a:t>
              </a:r>
              <a:r>
                <a:rPr lang="fr-FR" sz="1050" dirty="0"/>
                <a:t>depuis 2015</a:t>
              </a: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179512" y="2708920"/>
              <a:ext cx="10081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Montpellier</a:t>
              </a:r>
              <a:endParaRPr lang="fr-FR" sz="1050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4201359" y="3789040"/>
              <a:ext cx="65867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b="1" dirty="0">
                  <a:solidFill>
                    <a:schemeClr val="accent1"/>
                  </a:solidFill>
                </a:rPr>
                <a:t>Orsay</a:t>
              </a:r>
              <a:endParaRPr lang="fr-FR" sz="1050" dirty="0">
                <a:solidFill>
                  <a:schemeClr val="accent1"/>
                </a:solidFill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3406062" y="2527012"/>
              <a:ext cx="14677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b="1" dirty="0">
                  <a:solidFill>
                    <a:srgbClr val="B9D050"/>
                  </a:solidFill>
                </a:rPr>
                <a:t>Bruyères-le-Châtel</a:t>
              </a:r>
              <a:endParaRPr lang="fr-FR" sz="1050" dirty="0">
                <a:solidFill>
                  <a:srgbClr val="B9D050"/>
                </a:solidFill>
              </a:endParaRPr>
            </a:p>
          </p:txBody>
        </p:sp>
      </p:grp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>
          <a:xfrm>
            <a:off x="1278255" y="572823"/>
            <a:ext cx="5910785" cy="400110"/>
          </a:xfrm>
        </p:spPr>
        <p:txBody>
          <a:bodyPr/>
          <a:lstStyle/>
          <a:p>
            <a:r>
              <a:rPr lang="fr-FR" dirty="0"/>
              <a:t>Moyens de calcul nationaux pour la production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077" y="1755250"/>
            <a:ext cx="1413359" cy="791481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2853919" y="1493539"/>
            <a:ext cx="30257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accent5">
                    <a:lumMod val="75000"/>
                  </a:schemeClr>
                </a:solidFill>
              </a:rPr>
              <a:t>Joliot-Curie </a:t>
            </a:r>
            <a:r>
              <a:rPr lang="fr-FR" sz="1050" dirty="0"/>
              <a:t>(50% pour PRACE) 2018</a:t>
            </a:r>
          </a:p>
        </p:txBody>
      </p:sp>
      <p:sp>
        <p:nvSpPr>
          <p:cNvPr id="20" name="Accolade fermante 19"/>
          <p:cNvSpPr/>
          <p:nvPr/>
        </p:nvSpPr>
        <p:spPr>
          <a:xfrm>
            <a:off x="7368357" y="5733256"/>
            <a:ext cx="240282" cy="746084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/>
          <p:cNvSpPr txBox="1"/>
          <p:nvPr/>
        </p:nvSpPr>
        <p:spPr>
          <a:xfrm>
            <a:off x="7536631" y="5875465"/>
            <a:ext cx="1283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rgbClr val="C00000"/>
                </a:solidFill>
              </a:rPr>
              <a:t>Remplacement en été 2019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-120528" y="3294250"/>
            <a:ext cx="19324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1 évolution tous les 10 mois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2C21BC1-A25B-A949-8939-2828CEE55FE0}"/>
              </a:ext>
            </a:extLst>
          </p:cNvPr>
          <p:cNvSpPr/>
          <p:nvPr/>
        </p:nvSpPr>
        <p:spPr>
          <a:xfrm>
            <a:off x="7664101" y="773333"/>
            <a:ext cx="1412540" cy="1425059"/>
          </a:xfrm>
          <a:prstGeom prst="ellipse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00" b="1" dirty="0"/>
              <a:t>28 </a:t>
            </a:r>
            <a:r>
              <a:rPr lang="fr-FR" sz="1700" b="1" dirty="0" err="1"/>
              <a:t>Pflop</a:t>
            </a:r>
            <a:r>
              <a:rPr lang="fr-FR" sz="1700" b="1" dirty="0"/>
              <a:t>/s en 2019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BD7C3F7-42F1-AB4C-B816-7658BD1C299B}"/>
              </a:ext>
            </a:extLst>
          </p:cNvPr>
          <p:cNvSpPr txBox="1"/>
          <p:nvPr/>
        </p:nvSpPr>
        <p:spPr>
          <a:xfrm>
            <a:off x="5292080" y="1860595"/>
            <a:ext cx="153976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x </a:t>
            </a:r>
            <a:r>
              <a:rPr lang="fr-FR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2 </a:t>
            </a:r>
            <a:r>
              <a:rPr lang="fr-FR" b="1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entre 2017 et 2018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5F2568E-0492-A34E-A01D-31569B5CA08E}"/>
              </a:ext>
            </a:extLst>
          </p:cNvPr>
          <p:cNvSpPr txBox="1"/>
          <p:nvPr/>
        </p:nvSpPr>
        <p:spPr>
          <a:xfrm>
            <a:off x="7524599" y="3571554"/>
            <a:ext cx="153976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x 2 entre 2018 et 2019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37E70EB-9215-DC46-A2AA-3C351A08F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05DC19-80C1-DF43-831F-FEEA02C1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BF291AB-6509-3444-825B-67A37A82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5751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269920" y="185173"/>
            <a:ext cx="5708896" cy="430887"/>
          </a:xfrm>
        </p:spPr>
        <p:txBody>
          <a:bodyPr/>
          <a:lstStyle/>
          <a:p>
            <a:r>
              <a:rPr lang="fr-FR" sz="2200" dirty="0"/>
              <a:t>GENCI, l’infrastructure nationale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1278255" y="572823"/>
            <a:ext cx="3589637" cy="400110"/>
          </a:xfrm>
        </p:spPr>
        <p:txBody>
          <a:bodyPr/>
          <a:lstStyle/>
          <a:p>
            <a:r>
              <a:rPr lang="fr-FR" dirty="0"/>
              <a:t>Centres de calcul nationaux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6"/>
          </p:nvPr>
        </p:nvSpPr>
        <p:spPr>
          <a:xfrm>
            <a:off x="569985" y="1192989"/>
            <a:ext cx="8496672" cy="4424854"/>
          </a:xfrm>
        </p:spPr>
        <p:txBody>
          <a:bodyPr>
            <a:normAutofit/>
          </a:bodyPr>
          <a:lstStyle/>
          <a:p>
            <a:r>
              <a:rPr lang="fr-FR" dirty="0"/>
              <a:t> TGCC</a:t>
            </a:r>
          </a:p>
          <a:p>
            <a:pPr lvl="1"/>
            <a:r>
              <a:rPr lang="fr-FR" dirty="0"/>
              <a:t>Configuration de Joliot-Curie, successeur de Curie:</a:t>
            </a:r>
            <a:endParaRPr lang="fr-FR" sz="1700" dirty="0">
              <a:sym typeface="Wingdings"/>
            </a:endParaRPr>
          </a:p>
          <a:p>
            <a:pPr lvl="2"/>
            <a:r>
              <a:rPr lang="fr-FR" dirty="0"/>
              <a:t>Système </a:t>
            </a:r>
            <a:r>
              <a:rPr lang="fr-FR" b="1" dirty="0"/>
              <a:t>Atos/BULL</a:t>
            </a:r>
            <a:r>
              <a:rPr lang="fr-FR" dirty="0"/>
              <a:t> SEQUANA</a:t>
            </a:r>
          </a:p>
          <a:p>
            <a:pPr lvl="2"/>
            <a:r>
              <a:rPr lang="fr-FR" b="1" dirty="0"/>
              <a:t>9 </a:t>
            </a:r>
            <a:r>
              <a:rPr lang="fr-FR" b="1" dirty="0" err="1"/>
              <a:t>Pflop</a:t>
            </a:r>
            <a:r>
              <a:rPr lang="fr-FR" b="1" dirty="0"/>
              <a:t>/s </a:t>
            </a:r>
            <a:r>
              <a:rPr lang="fr-FR" dirty="0"/>
              <a:t>crête pour la 1</a:t>
            </a:r>
            <a:r>
              <a:rPr lang="fr-FR" baseline="30000" dirty="0"/>
              <a:t>re</a:t>
            </a:r>
            <a:r>
              <a:rPr lang="fr-FR" dirty="0"/>
              <a:t> phase </a:t>
            </a:r>
            <a:r>
              <a:rPr lang="fr-FR" b="1" dirty="0">
                <a:solidFill>
                  <a:srgbClr val="FF0000"/>
                </a:solidFill>
                <a:sym typeface="Wingdings" pitchFamily="2" charset="2"/>
              </a:rPr>
              <a:t> 20 </a:t>
            </a:r>
            <a:r>
              <a:rPr lang="fr-FR" b="1" dirty="0" err="1">
                <a:solidFill>
                  <a:srgbClr val="FF0000"/>
                </a:solidFill>
              </a:rPr>
              <a:t>Pflops</a:t>
            </a:r>
            <a:r>
              <a:rPr lang="fr-FR" b="1" dirty="0">
                <a:solidFill>
                  <a:srgbClr val="FF0000"/>
                </a:solidFill>
              </a:rPr>
              <a:t> en début 2020</a:t>
            </a:r>
            <a:r>
              <a:rPr lang="fr-FR" sz="1050" b="1" dirty="0">
                <a:solidFill>
                  <a:srgbClr val="FF0000"/>
                </a:solidFill>
              </a:rPr>
              <a:t> </a:t>
            </a:r>
            <a:endParaRPr lang="fr-FR" sz="1050" dirty="0"/>
          </a:p>
          <a:p>
            <a:pPr lvl="2"/>
            <a:r>
              <a:rPr lang="fr-FR" dirty="0"/>
              <a:t>Mix de technologies Intel SKL et KNL</a:t>
            </a:r>
          </a:p>
          <a:p>
            <a:pPr lvl="2"/>
            <a:r>
              <a:rPr lang="fr-FR" dirty="0"/>
              <a:t>Près de </a:t>
            </a:r>
            <a:r>
              <a:rPr lang="fr-FR" b="1" dirty="0"/>
              <a:t>400 To </a:t>
            </a:r>
            <a:r>
              <a:rPr lang="fr-FR" dirty="0"/>
              <a:t>de mémoire</a:t>
            </a:r>
          </a:p>
          <a:p>
            <a:pPr lvl="2"/>
            <a:r>
              <a:rPr lang="fr-FR" dirty="0"/>
              <a:t>Débit global disque 500 Go/s dont </a:t>
            </a:r>
            <a:r>
              <a:rPr lang="fr-FR" b="1" dirty="0"/>
              <a:t>300 Go/s</a:t>
            </a:r>
            <a:r>
              <a:rPr lang="fr-FR" dirty="0"/>
              <a:t> vers un Scratch de </a:t>
            </a:r>
            <a:r>
              <a:rPr lang="fr-FR" b="1" dirty="0"/>
              <a:t>5 Po </a:t>
            </a:r>
            <a:r>
              <a:rPr lang="fr-FR" dirty="0"/>
              <a:t>sous Lustre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33316" y="3011903"/>
            <a:ext cx="6358157" cy="3163764"/>
          </a:xfrm>
          <a:prstGeom prst="rect">
            <a:avLst/>
          </a:prstGeom>
        </p:spPr>
      </p:pic>
      <p:sp>
        <p:nvSpPr>
          <p:cNvPr id="15" name="Trapèze 14"/>
          <p:cNvSpPr/>
          <p:nvPr/>
        </p:nvSpPr>
        <p:spPr>
          <a:xfrm rot="5400000">
            <a:off x="2137790" y="3767941"/>
            <a:ext cx="763961" cy="1368152"/>
          </a:xfrm>
          <a:prstGeom prst="trapezoid">
            <a:avLst>
              <a:gd name="adj" fmla="val 7840"/>
            </a:avLst>
          </a:prstGeom>
          <a:blipFill rotWithShape="0">
            <a:blip r:embed="rId4"/>
            <a:stretch>
              <a:fillRect/>
            </a:stretch>
          </a:blip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0" name="Trapèze 19"/>
          <p:cNvSpPr/>
          <p:nvPr/>
        </p:nvSpPr>
        <p:spPr>
          <a:xfrm rot="5400000">
            <a:off x="3637989" y="4098845"/>
            <a:ext cx="593767" cy="698190"/>
          </a:xfrm>
          <a:prstGeom prst="trapezoid">
            <a:avLst>
              <a:gd name="adj" fmla="val 8360"/>
            </a:avLst>
          </a:prstGeom>
          <a:blipFill rotWithShape="0">
            <a:blip r:embed="rId5"/>
            <a:stretch>
              <a:fillRect/>
            </a:stretch>
          </a:blip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176354" y="5096427"/>
            <a:ext cx="1561476" cy="4208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8450" algn="ctr">
              <a:lnSpc>
                <a:spcPct val="120000"/>
              </a:lnSpc>
            </a:pPr>
            <a:r>
              <a:rPr lang="fr-FR" sz="1400" b="1" dirty="0">
                <a:solidFill>
                  <a:schemeClr val="tx1"/>
                </a:solidFill>
                <a:sym typeface="Wingdings"/>
              </a:rPr>
              <a:t>Joliot-Curie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194868" y="5951021"/>
            <a:ext cx="531427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Configuration équilibrée </a:t>
            </a:r>
          </a:p>
          <a:p>
            <a:pPr algn="ctr"/>
            <a:r>
              <a:rPr lang="fr-FR" dirty="0"/>
              <a:t>puissance calcul / capacité mémoire / capacité I/O</a:t>
            </a:r>
          </a:p>
        </p:txBody>
      </p:sp>
      <p:sp>
        <p:nvSpPr>
          <p:cNvPr id="12" name="Flèche droite rayée 11"/>
          <p:cNvSpPr/>
          <p:nvPr/>
        </p:nvSpPr>
        <p:spPr>
          <a:xfrm rot="21112396">
            <a:off x="1930094" y="4946493"/>
            <a:ext cx="4386784" cy="75979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 production depuis cet été</a:t>
            </a:r>
          </a:p>
        </p:txBody>
      </p:sp>
      <p:pic>
        <p:nvPicPr>
          <p:cNvPr id="17" name="Image 16" descr="newspape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1356" y="772878"/>
            <a:ext cx="1387872" cy="10409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55554D6-BA29-1047-ACC2-0BCE0C8859CA}"/>
              </a:ext>
            </a:extLst>
          </p:cNvPr>
          <p:cNvSpPr/>
          <p:nvPr/>
        </p:nvSpPr>
        <p:spPr>
          <a:xfrm>
            <a:off x="5926097" y="3506322"/>
            <a:ext cx="3038391" cy="798915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6200000" scaled="1"/>
            <a:tileRect/>
          </a:gra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72000" rtlCol="0" anchor="ctr"/>
          <a:lstStyle/>
          <a:p>
            <a:pPr marL="512763" lvl="1" indent="-285750">
              <a:lnSpc>
                <a:spcPct val="120000"/>
              </a:lnSpc>
              <a:buFont typeface="Arial" charset="0"/>
              <a:buChar char="•"/>
            </a:pPr>
            <a:r>
              <a:rPr lang="fr-FR" sz="1400" dirty="0">
                <a:solidFill>
                  <a:srgbClr val="2C74B5"/>
                </a:solidFill>
                <a:latin typeface="Helvetica" panose="020B0604020202030204" pitchFamily="34" charset="0"/>
              </a:rPr>
              <a:t>6 cellules SKL 24c : 79 488 c</a:t>
            </a:r>
          </a:p>
          <a:p>
            <a:pPr marL="512763" lvl="1" indent="-285750">
              <a:lnSpc>
                <a:spcPct val="120000"/>
              </a:lnSpc>
              <a:buFont typeface="Arial" charset="0"/>
              <a:buChar char="•"/>
            </a:pPr>
            <a:r>
              <a:rPr lang="fr-FR" sz="1400" dirty="0">
                <a:solidFill>
                  <a:srgbClr val="2C74B5"/>
                </a:solidFill>
                <a:latin typeface="Helvetica" panose="020B0604020202030204" pitchFamily="34" charset="0"/>
              </a:rPr>
              <a:t>3 cellules KNL 68c, 56 304 c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5CBF8B8-2F25-7743-AC11-9499509B93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292" y="2000449"/>
            <a:ext cx="1011663" cy="760708"/>
          </a:xfrm>
          <a:prstGeom prst="rect">
            <a:avLst/>
          </a:prstGeom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9F0C393-F9E6-484F-B73A-528299E41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4D136AB-FD15-4045-B3F1-3391D92A8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8E71EE-C685-F74C-AEAE-8725C2830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3059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269920" y="185173"/>
            <a:ext cx="5708896" cy="430887"/>
          </a:xfrm>
        </p:spPr>
        <p:txBody>
          <a:bodyPr/>
          <a:lstStyle/>
          <a:p>
            <a:r>
              <a:rPr lang="fr-FR" sz="2200" dirty="0"/>
              <a:t>GENCI, l’infrastructure nationale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1278255" y="572823"/>
            <a:ext cx="4636206" cy="400110"/>
          </a:xfrm>
        </p:spPr>
        <p:txBody>
          <a:bodyPr/>
          <a:lstStyle/>
          <a:p>
            <a:r>
              <a:rPr lang="fr-FR" dirty="0"/>
              <a:t>Présentation de la machine à l’IDRIS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6"/>
          </p:nvPr>
        </p:nvSpPr>
        <p:spPr>
          <a:xfrm>
            <a:off x="454661" y="1446674"/>
            <a:ext cx="8496672" cy="4424854"/>
          </a:xfrm>
        </p:spPr>
        <p:txBody>
          <a:bodyPr>
            <a:normAutofit/>
          </a:bodyPr>
          <a:lstStyle/>
          <a:p>
            <a:r>
              <a:rPr lang="fr-FR" dirty="0"/>
              <a:t> Jean Zay :</a:t>
            </a:r>
            <a:endParaRPr lang="fr-FR" sz="1700" dirty="0">
              <a:sym typeface="Wingdings"/>
            </a:endParaRPr>
          </a:p>
          <a:p>
            <a:pPr lvl="2"/>
            <a:r>
              <a:rPr lang="fr-FR" b="1" dirty="0"/>
              <a:t>HPE, 14 </a:t>
            </a:r>
            <a:r>
              <a:rPr lang="fr-FR" b="1" dirty="0" err="1"/>
              <a:t>Pflop</a:t>
            </a:r>
            <a:r>
              <a:rPr lang="fr-FR" b="1" dirty="0"/>
              <a:t>/s </a:t>
            </a:r>
            <a:r>
              <a:rPr lang="fr-FR" dirty="0"/>
              <a:t>crête pour la 1</a:t>
            </a:r>
            <a:r>
              <a:rPr lang="fr-FR" baseline="30000" dirty="0"/>
              <a:t>re</a:t>
            </a:r>
            <a:r>
              <a:rPr lang="fr-FR" dirty="0"/>
              <a:t> phase </a:t>
            </a:r>
          </a:p>
          <a:p>
            <a:pPr lvl="2"/>
            <a:r>
              <a:rPr lang="fr-FR" dirty="0"/>
              <a:t>Mix de technologies Intel CSL (60 </a:t>
            </a:r>
            <a:r>
              <a:rPr lang="fr-FR" dirty="0" err="1"/>
              <a:t>kc</a:t>
            </a:r>
            <a:r>
              <a:rPr lang="fr-FR" dirty="0"/>
              <a:t>) et </a:t>
            </a:r>
            <a:r>
              <a:rPr lang="fr-FR" dirty="0" err="1"/>
              <a:t>Nvidia</a:t>
            </a:r>
            <a:r>
              <a:rPr lang="fr-FR" dirty="0"/>
              <a:t> GPU (+1000)</a:t>
            </a:r>
          </a:p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86FF2F3-B646-5444-B641-4AA1F07BE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3076515"/>
            <a:ext cx="5547190" cy="283475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6B87715-9E49-E94A-A901-5AAA68F861E2}"/>
              </a:ext>
            </a:extLst>
          </p:cNvPr>
          <p:cNvSpPr txBox="1"/>
          <p:nvPr/>
        </p:nvSpPr>
        <p:spPr>
          <a:xfrm>
            <a:off x="6156177" y="2924084"/>
            <a:ext cx="2016948" cy="7386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sym typeface="Wingdings" pitchFamily="2" charset="2"/>
              </a:rPr>
              <a:t>N</a:t>
            </a:r>
            <a:r>
              <a:rPr lang="fr-FR" sz="1400" dirty="0"/>
              <a:t>ouveau mode d’accès pour l’IA : </a:t>
            </a:r>
            <a:r>
              <a:rPr lang="fr-FR" sz="1400" b="1" dirty="0"/>
              <a:t>Accès dynamique</a:t>
            </a:r>
            <a:endParaRPr lang="fr-FR" sz="1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2F5F21F-6383-634B-BEA0-1563A974E547}"/>
              </a:ext>
            </a:extLst>
          </p:cNvPr>
          <p:cNvSpPr txBox="1"/>
          <p:nvPr/>
        </p:nvSpPr>
        <p:spPr>
          <a:xfrm>
            <a:off x="6156176" y="3983612"/>
            <a:ext cx="2795158" cy="7386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400" dirty="0"/>
              <a:t>Contrat de progrès : </a:t>
            </a:r>
            <a:br>
              <a:rPr lang="fr-FR" sz="1400" dirty="0"/>
            </a:br>
            <a:r>
              <a:rPr lang="fr-FR" sz="1400" dirty="0"/>
              <a:t>Portage 6 applications sur GPU</a:t>
            </a:r>
          </a:p>
          <a:p>
            <a:r>
              <a:rPr lang="fr-FR" sz="1400" dirty="0"/>
              <a:t>Co-conception portail IA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E5F4AA1-23C7-6A40-8565-E1E01FECA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510" y="899183"/>
            <a:ext cx="1229742" cy="89981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15C7177-78FF-3B4A-91C6-785FF7763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381" y="787212"/>
            <a:ext cx="1472952" cy="1954116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79512" y="5975937"/>
            <a:ext cx="627607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La plus importante machine convergée (HPC/IA) en Europe</a:t>
            </a:r>
          </a:p>
        </p:txBody>
      </p:sp>
      <p:sp>
        <p:nvSpPr>
          <p:cNvPr id="18" name="Nuage 17">
            <a:extLst>
              <a:ext uri="{FF2B5EF4-FFF2-40B4-BE49-F238E27FC236}">
                <a16:creationId xmlns:a16="http://schemas.microsoft.com/office/drawing/2014/main" id="{4ACFEA76-6017-7149-9DFA-77C0F8020033}"/>
              </a:ext>
            </a:extLst>
          </p:cNvPr>
          <p:cNvSpPr/>
          <p:nvPr/>
        </p:nvSpPr>
        <p:spPr>
          <a:xfrm>
            <a:off x="6156176" y="5112234"/>
            <a:ext cx="2890768" cy="1179418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 production été 2019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2F77DD7-5B21-9D43-B345-AD9A0AD22C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543" y="801816"/>
            <a:ext cx="1460500" cy="1016000"/>
          </a:xfrm>
          <a:prstGeom prst="rect">
            <a:avLst/>
          </a:prstGeom>
        </p:spPr>
      </p:pic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286D3D2F-0E95-9F44-A180-292ABA9A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1B6F764B-7471-0E42-8706-81F3991D5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A8C0DCA7-8211-634F-ACD1-9DEA4D83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7680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BB4FB7-C3F5-5E4E-BAB5-1C6FFBE0B9C8}"/>
              </a:ext>
            </a:extLst>
          </p:cNvPr>
          <p:cNvSpPr/>
          <p:nvPr/>
        </p:nvSpPr>
        <p:spPr>
          <a:xfrm>
            <a:off x="539552" y="1549569"/>
            <a:ext cx="7920880" cy="2095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269920" y="185173"/>
            <a:ext cx="5708896" cy="430887"/>
          </a:xfrm>
        </p:spPr>
        <p:txBody>
          <a:bodyPr/>
          <a:lstStyle/>
          <a:p>
            <a:r>
              <a:rPr lang="fr-FR" sz="2200" dirty="0"/>
              <a:t>GENCI, l’infrastructure nationale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1278255" y="572823"/>
            <a:ext cx="4750018" cy="400110"/>
          </a:xfrm>
        </p:spPr>
        <p:txBody>
          <a:bodyPr/>
          <a:lstStyle/>
          <a:p>
            <a:r>
              <a:rPr lang="fr-FR" dirty="0"/>
              <a:t>Configuration de la machine à l’IDRIS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6"/>
          </p:nvPr>
        </p:nvSpPr>
        <p:spPr>
          <a:xfrm>
            <a:off x="539552" y="1745700"/>
            <a:ext cx="8496672" cy="4733640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 Partie scalaire : 4,9 </a:t>
            </a:r>
            <a:r>
              <a:rPr lang="fr-FR" dirty="0" err="1"/>
              <a:t>Pflops</a:t>
            </a:r>
            <a:r>
              <a:rPr lang="fr-FR" dirty="0"/>
              <a:t> crête</a:t>
            </a:r>
          </a:p>
          <a:p>
            <a:pPr lvl="1"/>
            <a:r>
              <a:rPr lang="fr-FR" dirty="0"/>
              <a:t>1528 nœuds de calcul </a:t>
            </a:r>
            <a:r>
              <a:rPr lang="fr-FR" dirty="0" err="1"/>
              <a:t>bi-processeurs</a:t>
            </a:r>
            <a:endParaRPr lang="fr-FR" dirty="0"/>
          </a:p>
          <a:p>
            <a:pPr lvl="1"/>
            <a:r>
              <a:rPr lang="fr-FR" dirty="0"/>
              <a:t>Intel Cascade Lake à 20 cœurs à 2,5 GHz </a:t>
            </a:r>
            <a:r>
              <a:rPr lang="fr-FR" dirty="0">
                <a:sym typeface="Wingdings" pitchFamily="2" charset="2"/>
              </a:rPr>
              <a:t></a:t>
            </a:r>
            <a:r>
              <a:rPr lang="fr-FR" b="1" dirty="0"/>
              <a:t>61 120 cœurs</a:t>
            </a:r>
          </a:p>
          <a:p>
            <a:pPr lvl="1"/>
            <a:r>
              <a:rPr lang="fr-FR" dirty="0"/>
              <a:t>192 Go mémoire DDR4-2667 (4,8Go/cœur)</a:t>
            </a:r>
          </a:p>
          <a:p>
            <a:pPr lvl="1"/>
            <a:endParaRPr lang="fr-FR" dirty="0"/>
          </a:p>
          <a:p>
            <a:r>
              <a:rPr lang="fr-FR" dirty="0"/>
              <a:t> Partie convergée : 9,02 </a:t>
            </a:r>
            <a:r>
              <a:rPr lang="fr-FR" dirty="0" err="1"/>
              <a:t>Pflops</a:t>
            </a:r>
            <a:r>
              <a:rPr lang="fr-FR" dirty="0"/>
              <a:t> crête</a:t>
            </a:r>
          </a:p>
          <a:p>
            <a:pPr lvl="1"/>
            <a:r>
              <a:rPr lang="fr-FR" dirty="0"/>
              <a:t>261 nœuds de calcul</a:t>
            </a:r>
          </a:p>
          <a:p>
            <a:pPr lvl="1"/>
            <a:r>
              <a:rPr lang="fr-FR" dirty="0"/>
              <a:t>Idem scalaire + 4 (GPU </a:t>
            </a:r>
            <a:r>
              <a:rPr lang="fr-FR" dirty="0" err="1"/>
              <a:t>nVIDIA</a:t>
            </a:r>
            <a:r>
              <a:rPr lang="fr-FR" dirty="0"/>
              <a:t> V100, 32 Go </a:t>
            </a:r>
            <a:r>
              <a:rPr lang="fr-FR" dirty="0" err="1"/>
              <a:t>mem</a:t>
            </a:r>
            <a:r>
              <a:rPr lang="fr-FR" dirty="0"/>
              <a:t>) </a:t>
            </a:r>
            <a:r>
              <a:rPr lang="fr-FR" b="1" dirty="0">
                <a:sym typeface="Wingdings" pitchFamily="2" charset="2"/>
              </a:rPr>
              <a:t></a:t>
            </a:r>
            <a:r>
              <a:rPr lang="fr-FR" b="1" dirty="0"/>
              <a:t>1 044 GPU</a:t>
            </a:r>
          </a:p>
          <a:p>
            <a:pPr lvl="1"/>
            <a:endParaRPr lang="fr-FR" u="sng" dirty="0"/>
          </a:p>
          <a:p>
            <a:r>
              <a:rPr lang="fr-FR" dirty="0"/>
              <a:t> Réseau : Intel OPA100 (1 lien CPU et 4 liens GPU)</a:t>
            </a:r>
          </a:p>
          <a:p>
            <a:pPr lvl="1"/>
            <a:endParaRPr lang="fr-FR" dirty="0"/>
          </a:p>
          <a:p>
            <a:r>
              <a:rPr lang="fr-FR" dirty="0"/>
              <a:t> Stockage : 6 baies DDN sous GPFS</a:t>
            </a:r>
          </a:p>
          <a:p>
            <a:pPr lvl="1"/>
            <a:r>
              <a:rPr lang="fr-FR" dirty="0"/>
              <a:t>Full flash (SSD), &gt; 300 Go/s, 1 Po</a:t>
            </a:r>
          </a:p>
          <a:p>
            <a:pPr lvl="1"/>
            <a:endParaRPr lang="fr-FR" dirty="0"/>
          </a:p>
          <a:p>
            <a:r>
              <a:rPr lang="fr-FR" dirty="0"/>
              <a:t> Support IA </a:t>
            </a:r>
          </a:p>
          <a:p>
            <a:pPr lvl="1"/>
            <a:r>
              <a:rPr lang="fr-FR" dirty="0"/>
              <a:t>via intégration containers </a:t>
            </a:r>
            <a:r>
              <a:rPr lang="fr-FR" dirty="0" err="1"/>
              <a:t>Caffe</a:t>
            </a:r>
            <a:r>
              <a:rPr lang="fr-FR" dirty="0"/>
              <a:t>, Caffe2, </a:t>
            </a:r>
            <a:r>
              <a:rPr lang="fr-FR" dirty="0" err="1"/>
              <a:t>TensorFlow</a:t>
            </a:r>
            <a:r>
              <a:rPr lang="fr-FR" dirty="0"/>
              <a:t>, </a:t>
            </a:r>
            <a:r>
              <a:rPr lang="fr-FR" dirty="0" err="1"/>
              <a:t>Torch</a:t>
            </a:r>
            <a:r>
              <a:rPr lang="fr-FR" dirty="0"/>
              <a:t> et </a:t>
            </a:r>
            <a:r>
              <a:rPr lang="fr-FR" dirty="0" err="1"/>
              <a:t>Keras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 Intégration physique </a:t>
            </a:r>
          </a:p>
          <a:p>
            <a:pPr lvl="1"/>
            <a:r>
              <a:rPr lang="fr-FR" dirty="0"/>
              <a:t>32 racks, 76 m</a:t>
            </a:r>
            <a:r>
              <a:rPr lang="fr-FR" baseline="30000" dirty="0"/>
              <a:t>2</a:t>
            </a:r>
            <a:r>
              <a:rPr lang="fr-FR" dirty="0"/>
              <a:t>, 27 tonnes, 1371 kW</a:t>
            </a:r>
          </a:p>
          <a:p>
            <a:pPr lvl="1"/>
            <a:r>
              <a:rPr lang="fr-FR" dirty="0"/>
              <a:t>Refroidissement DLC - eau chaude 32</a:t>
            </a:r>
            <a:r>
              <a:rPr lang="fr-FR" baseline="30000" dirty="0"/>
              <a:t>o</a:t>
            </a:r>
            <a:r>
              <a:rPr lang="fr-FR" dirty="0"/>
              <a:t> pour 90% et par air le reste</a:t>
            </a:r>
          </a:p>
          <a:p>
            <a:endParaRPr lang="fr-FR" dirty="0"/>
          </a:p>
          <a:p>
            <a:endParaRPr lang="fr-FR" dirty="0"/>
          </a:p>
          <a:p>
            <a:endParaRPr lang="fr-FR" u="sng" dirty="0"/>
          </a:p>
          <a:p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92F756E-280B-F244-859F-8856EA0E3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88D0737-536D-8F4C-BDE1-6B68D1FF5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32AAA1-985B-5F44-AD9E-AEEA07269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657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68B5B24A-202E-4C4D-8296-72561DD07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1598" y="2250379"/>
            <a:ext cx="1704808" cy="1538661"/>
          </a:xfrm>
          <a:prstGeom prst="rect">
            <a:avLst/>
          </a:prstGeom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269920" y="185173"/>
            <a:ext cx="5708896" cy="430887"/>
          </a:xfrm>
        </p:spPr>
        <p:txBody>
          <a:bodyPr/>
          <a:lstStyle/>
          <a:p>
            <a:r>
              <a:rPr lang="fr-FR" sz="2200" dirty="0"/>
              <a:t>GENCI, l’infrastructure nationale</a:t>
            </a:r>
            <a:endParaRPr lang="fr-FR" sz="2200" dirty="0">
              <a:latin typeface="+mn-lt"/>
            </a:endParaRP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1278255" y="572822"/>
            <a:ext cx="6861366" cy="400110"/>
          </a:xfrm>
        </p:spPr>
        <p:txBody>
          <a:bodyPr/>
          <a:lstStyle/>
          <a:p>
            <a:r>
              <a:rPr lang="fr-FR" altLang="fr-FR" dirty="0"/>
              <a:t>GENCI coordonne une cellule de veille technologique</a:t>
            </a:r>
            <a:endParaRPr lang="fr-FR" dirty="0">
              <a:latin typeface="+mn-lt"/>
            </a:endParaRPr>
          </a:p>
        </p:txBody>
      </p:sp>
      <p:sp>
        <p:nvSpPr>
          <p:cNvPr id="11" name="Espace réservé du texte 6"/>
          <p:cNvSpPr>
            <a:spLocks noGrp="1"/>
          </p:cNvSpPr>
          <p:nvPr>
            <p:ph type="body" sz="quarter" idx="16"/>
          </p:nvPr>
        </p:nvSpPr>
        <p:spPr>
          <a:xfrm>
            <a:off x="473750" y="3446251"/>
            <a:ext cx="6984776" cy="3229219"/>
          </a:xfrm>
        </p:spPr>
        <p:txBody>
          <a:bodyPr/>
          <a:lstStyle/>
          <a:p>
            <a:r>
              <a:rPr lang="fr-FR" sz="1800" dirty="0"/>
              <a:t> CINES</a:t>
            </a:r>
          </a:p>
          <a:p>
            <a:pPr lvl="1"/>
            <a:r>
              <a:rPr lang="fr-FR" sz="1600" dirty="0"/>
              <a:t>Plateforme Frioul</a:t>
            </a:r>
          </a:p>
          <a:p>
            <a:pPr lvl="2"/>
            <a:r>
              <a:rPr lang="fr-FR" sz="1400" dirty="0"/>
              <a:t>54 nœuds </a:t>
            </a:r>
            <a:r>
              <a:rPr lang="fr-FR" sz="1400" dirty="0" err="1"/>
              <a:t>manycore</a:t>
            </a:r>
            <a:r>
              <a:rPr lang="fr-FR" sz="1400" dirty="0"/>
              <a:t> </a:t>
            </a:r>
            <a:r>
              <a:rPr lang="fr-FR" sz="1400" b="1" dirty="0"/>
              <a:t>Intel KNL 7250 </a:t>
            </a:r>
            <a:r>
              <a:rPr lang="mr-IN" sz="1400" dirty="0"/>
              <a:t>–</a:t>
            </a:r>
            <a:r>
              <a:rPr lang="fr-FR" sz="1400" dirty="0"/>
              <a:t> IB-EDR </a:t>
            </a:r>
            <a:r>
              <a:rPr lang="fr-FR" sz="1400" b="1" dirty="0"/>
              <a:t>164 </a:t>
            </a:r>
            <a:r>
              <a:rPr lang="fr-FR" sz="1400" b="1" dirty="0" err="1"/>
              <a:t>Tflop</a:t>
            </a:r>
            <a:r>
              <a:rPr lang="fr-FR" sz="1400" b="1" dirty="0"/>
              <a:t>/s / 3kc</a:t>
            </a:r>
            <a:endParaRPr lang="fr-FR" sz="1600" dirty="0"/>
          </a:p>
          <a:p>
            <a:r>
              <a:rPr lang="fr-FR" sz="1800" dirty="0"/>
              <a:t> IDRIS</a:t>
            </a:r>
          </a:p>
          <a:p>
            <a:pPr lvl="1"/>
            <a:r>
              <a:rPr lang="fr-FR" sz="1600" dirty="0"/>
              <a:t>Plateforme Ouessant</a:t>
            </a:r>
          </a:p>
          <a:p>
            <a:pPr lvl="2">
              <a:buFont typeface="Wingdings" charset="2"/>
              <a:buChar char="§"/>
            </a:pPr>
            <a:r>
              <a:rPr lang="fr-FR" sz="1400" dirty="0"/>
              <a:t>12 nœuds </a:t>
            </a:r>
            <a:r>
              <a:rPr lang="fr-FR" sz="1400" dirty="0" err="1"/>
              <a:t>OpenPOWER</a:t>
            </a:r>
            <a:r>
              <a:rPr lang="fr-FR" sz="1400" dirty="0"/>
              <a:t> « </a:t>
            </a:r>
            <a:r>
              <a:rPr lang="fr-FR" sz="1400" dirty="0" err="1"/>
              <a:t>Minsky</a:t>
            </a:r>
            <a:r>
              <a:rPr lang="fr-FR" sz="1400" dirty="0"/>
              <a:t> » </a:t>
            </a:r>
            <a:r>
              <a:rPr lang="fr-FR" sz="1400" b="1" dirty="0"/>
              <a:t>260 Tflop/s</a:t>
            </a:r>
            <a:endParaRPr lang="fr-FR" sz="1400" dirty="0"/>
          </a:p>
          <a:p>
            <a:pPr marL="630238" lvl="2" indent="0">
              <a:buNone/>
            </a:pPr>
            <a:r>
              <a:rPr lang="fr-FR" sz="1200" dirty="0"/>
              <a:t>	de </a:t>
            </a:r>
            <a:r>
              <a:rPr lang="fr-FR" sz="1400" dirty="0"/>
              <a:t>2x processeurs Power8+ </a:t>
            </a:r>
            <a:r>
              <a:rPr lang="fr-FR" sz="1400" dirty="0" err="1"/>
              <a:t>NVLink</a:t>
            </a:r>
            <a:r>
              <a:rPr lang="fr-FR" sz="1400" dirty="0"/>
              <a:t> et 4x NVIDIA P100 (48 P100)</a:t>
            </a:r>
          </a:p>
          <a:p>
            <a:pPr lvl="2">
              <a:buFont typeface="Wingdings" charset="2"/>
              <a:buChar char="§"/>
            </a:pPr>
            <a:r>
              <a:rPr lang="fr-FR" sz="1400" dirty="0"/>
              <a:t>Pile logicielle IA « Power AI » disponible </a:t>
            </a:r>
          </a:p>
          <a:p>
            <a:r>
              <a:rPr lang="fr-FR" sz="1800" dirty="0"/>
              <a:t> TGCC 10 lames en Arm</a:t>
            </a:r>
          </a:p>
          <a:p>
            <a:pPr lvl="1"/>
            <a:r>
              <a:rPr lang="fr-FR" sz="1400" dirty="0"/>
              <a:t>10 lames actuellement pour la cellule</a:t>
            </a:r>
          </a:p>
          <a:p>
            <a:pPr>
              <a:buFont typeface="Wingdings" charset="2"/>
              <a:buChar char="§"/>
            </a:pPr>
            <a:endParaRPr lang="fr-FR" sz="1800" dirty="0"/>
          </a:p>
        </p:txBody>
      </p:sp>
      <p:sp>
        <p:nvSpPr>
          <p:cNvPr id="10" name="Espace réservé du texte 6"/>
          <p:cNvSpPr txBox="1">
            <a:spLocks/>
          </p:cNvSpPr>
          <p:nvPr/>
        </p:nvSpPr>
        <p:spPr>
          <a:xfrm>
            <a:off x="473750" y="1395515"/>
            <a:ext cx="8352656" cy="2393525"/>
          </a:xfrm>
          <a:prstGeom prst="rect">
            <a:avLst/>
          </a:prstGeom>
        </p:spPr>
        <p:txBody>
          <a:bodyPr>
            <a:noAutofit/>
          </a:bodyPr>
          <a:lstStyle>
            <a:lvl1pPr marL="92075" indent="-92075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q"/>
              <a:defRPr sz="2000" kern="1200" baseline="0">
                <a:solidFill>
                  <a:srgbClr val="5C0F8C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47675" indent="-182563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804863" indent="-17462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C74B5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1" indent="-92075">
              <a:buFont typeface="Wingdings" panose="05000000000000000000" pitchFamily="2" charset="2"/>
              <a:buChar char="q"/>
            </a:pPr>
            <a:r>
              <a:rPr lang="fr-FR" sz="2000" dirty="0"/>
              <a:t> </a:t>
            </a:r>
            <a:r>
              <a:rPr lang="fr-FR" sz="2000" dirty="0">
                <a:solidFill>
                  <a:schemeClr val="accent4">
                    <a:lumMod val="75000"/>
                  </a:schemeClr>
                </a:solidFill>
              </a:rPr>
              <a:t>Anticiper l’arrivée des futures architectures </a:t>
            </a:r>
            <a:r>
              <a:rPr lang="mr-IN" sz="2000" dirty="0">
                <a:solidFill>
                  <a:schemeClr val="accent4">
                    <a:lumMod val="75000"/>
                  </a:schemeClr>
                </a:solidFill>
              </a:rPr>
              <a:t>…</a:t>
            </a:r>
            <a:r>
              <a:rPr lang="fr-FR" sz="2000" dirty="0">
                <a:solidFill>
                  <a:schemeClr val="accent4">
                    <a:lumMod val="75000"/>
                  </a:schemeClr>
                </a:solidFill>
              </a:rPr>
              <a:t>(pré) Exascale </a:t>
            </a:r>
          </a:p>
          <a:p>
            <a:pPr marL="642938" lvl="2" indent="-285750">
              <a:buFont typeface="Wingdings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Tester les machines en « avant première » </a:t>
            </a:r>
          </a:p>
          <a:p>
            <a:pPr marL="642938" lvl="2" indent="-285750">
              <a:buFont typeface="Wingdings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Préparer les communautés scientifiques nationales (accès et workshop)</a:t>
            </a:r>
          </a:p>
          <a:p>
            <a:pPr marL="642938" lvl="2" indent="-285750">
              <a:buFont typeface="Wingdings" charset="2"/>
              <a:buChar char="Ø"/>
            </a:pPr>
            <a:r>
              <a:rPr lang="fr-FR" dirty="0">
                <a:solidFill>
                  <a:schemeClr val="tx1"/>
                </a:solidFill>
              </a:rPr>
              <a:t>Avec 20 experts issus des partenaires de GENCI </a:t>
            </a:r>
            <a:br>
              <a:rPr lang="fr-FR" dirty="0">
                <a:solidFill>
                  <a:schemeClr val="tx1"/>
                </a:solidFill>
              </a:rPr>
            </a:br>
            <a:endParaRPr lang="fr-FR" dirty="0">
              <a:solidFill>
                <a:schemeClr val="tx1"/>
              </a:solidFill>
            </a:endParaRPr>
          </a:p>
          <a:p>
            <a:pPr marL="442913" lvl="2" indent="-176213">
              <a:buFont typeface="Wingdings" panose="05000000000000000000" pitchFamily="2" charset="2"/>
              <a:buChar char="ð"/>
            </a:pPr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3 prototypes dont 2 actuellement disponibles</a:t>
            </a:r>
          </a:p>
        </p:txBody>
      </p:sp>
      <p:grpSp>
        <p:nvGrpSpPr>
          <p:cNvPr id="8" name="Grouper 11">
            <a:extLst>
              <a:ext uri="{FF2B5EF4-FFF2-40B4-BE49-F238E27FC236}">
                <a16:creationId xmlns:a16="http://schemas.microsoft.com/office/drawing/2014/main" id="{050F1D09-E51B-3749-97D5-3B97E23421CE}"/>
              </a:ext>
            </a:extLst>
          </p:cNvPr>
          <p:cNvGrpSpPr>
            <a:grpSpLocks noChangeAspect="1"/>
          </p:cNvGrpSpPr>
          <p:nvPr/>
        </p:nvGrpSpPr>
        <p:grpSpPr>
          <a:xfrm rot="1716544">
            <a:off x="5560110" y="3155841"/>
            <a:ext cx="3505542" cy="2185273"/>
            <a:chOff x="587864" y="2437058"/>
            <a:chExt cx="7826352" cy="4878764"/>
          </a:xfrm>
        </p:grpSpPr>
        <p:pic>
          <p:nvPicPr>
            <p:cNvPr id="9" name="Picture 2" descr="ttps://t4.ftcdn.net/jpg/00/42/56/79/240_F_42567907_JzoqemwtpqxVmKeMU3FBZxmeE5bObCvk.jpg">
              <a:extLst>
                <a:ext uri="{FF2B5EF4-FFF2-40B4-BE49-F238E27FC236}">
                  <a16:creationId xmlns:a16="http://schemas.microsoft.com/office/drawing/2014/main" id="{054026F1-FA6F-FE48-9298-AA9EC6D632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0990751">
              <a:off x="587864" y="2437058"/>
              <a:ext cx="7826352" cy="4878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9E55B25F-A02E-8249-AF1B-160439A16351}"/>
                </a:ext>
              </a:extLst>
            </p:cNvPr>
            <p:cNvSpPr txBox="1"/>
            <p:nvPr/>
          </p:nvSpPr>
          <p:spPr>
            <a:xfrm>
              <a:off x="4074042" y="3940963"/>
              <a:ext cx="3461959" cy="16903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☞ Accessibles via Accès Préparatoires !</a:t>
              </a:r>
            </a:p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sur </a:t>
              </a:r>
              <a:r>
                <a:rPr lang="fr-FR" sz="1200" b="1" dirty="0" err="1">
                  <a:solidFill>
                    <a:schemeClr val="bg1"/>
                  </a:solidFill>
                </a:rPr>
                <a:t>www.edari.fr</a:t>
              </a:r>
              <a:endParaRPr lang="fr-FR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Flèche vers la gauche 15">
            <a:extLst>
              <a:ext uri="{FF2B5EF4-FFF2-40B4-BE49-F238E27FC236}">
                <a16:creationId xmlns:a16="http://schemas.microsoft.com/office/drawing/2014/main" id="{C304DECA-3C97-1D44-8652-3005251CBADD}"/>
              </a:ext>
            </a:extLst>
          </p:cNvPr>
          <p:cNvSpPr/>
          <p:nvPr/>
        </p:nvSpPr>
        <p:spPr>
          <a:xfrm>
            <a:off x="4737668" y="5896840"/>
            <a:ext cx="1512168" cy="594854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Nouveauté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99CD2A3-A662-1547-9BE7-6BB7B1DEB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EF11CCA-B8BA-AF4B-955C-C23E2E8F6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A637A51-5246-0E49-824A-9F394BE4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6932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269920" y="185173"/>
            <a:ext cx="7034964" cy="430887"/>
          </a:xfrm>
        </p:spPr>
        <p:txBody>
          <a:bodyPr/>
          <a:lstStyle/>
          <a:p>
            <a:r>
              <a:rPr lang="fr-FR" sz="2200" dirty="0"/>
              <a:t>COMMENT ACCÉDER aux ressources GENCI ?</a:t>
            </a:r>
            <a:endParaRPr lang="fr-FR" sz="2200" noProof="0" dirty="0">
              <a:latin typeface="+mn-lt"/>
            </a:endParaRP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1278255" y="572823"/>
            <a:ext cx="2901756" cy="400110"/>
          </a:xfrm>
        </p:spPr>
        <p:txBody>
          <a:bodyPr/>
          <a:lstStyle/>
          <a:p>
            <a:r>
              <a:rPr lang="fr-FR" dirty="0"/>
              <a:t>Conditions d’éligibilité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6"/>
          </p:nvPr>
        </p:nvSpPr>
        <p:spPr>
          <a:xfrm>
            <a:off x="379428" y="1216665"/>
            <a:ext cx="8352656" cy="5520676"/>
          </a:xfrm>
        </p:spPr>
        <p:txBody>
          <a:bodyPr/>
          <a:lstStyle/>
          <a:p>
            <a:r>
              <a:rPr lang="fr-FR" dirty="0"/>
              <a:t> Accès des chercheurs académiques et </a:t>
            </a:r>
            <a:r>
              <a:rPr lang="fr-FR" b="1" dirty="0"/>
              <a:t>industriels</a:t>
            </a:r>
          </a:p>
          <a:p>
            <a:endParaRPr lang="fr-FR" b="1" dirty="0"/>
          </a:p>
          <a:p>
            <a:pPr lvl="1"/>
            <a:r>
              <a:rPr lang="fr-FR" dirty="0"/>
              <a:t>Un </a:t>
            </a:r>
            <a:r>
              <a:rPr lang="fr-FR" b="1" dirty="0"/>
              <a:t>processus unique </a:t>
            </a:r>
            <a:r>
              <a:rPr lang="fr-FR" dirty="0"/>
              <a:t>pour candidater sur les 3 centres de calcul nationaux</a:t>
            </a:r>
          </a:p>
          <a:p>
            <a:pPr lvl="2"/>
            <a:r>
              <a:rPr lang="fr-FR" dirty="0"/>
              <a:t>Environ 600 projets / an pour près de 3 000 utilisateurs</a:t>
            </a:r>
          </a:p>
          <a:p>
            <a:pPr lvl="2"/>
            <a:r>
              <a:rPr lang="fr-FR" dirty="0"/>
              <a:t>Depuis 2010, plus de 4 500 dossiers expertisés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Conditions : </a:t>
            </a:r>
          </a:p>
          <a:p>
            <a:pPr lvl="2"/>
            <a:r>
              <a:rPr lang="fr-FR" dirty="0"/>
              <a:t>Travaux de recherche ouverte </a:t>
            </a:r>
            <a:r>
              <a:rPr lang="fr-FR" dirty="0">
                <a:sym typeface="Wingdings"/>
              </a:rPr>
              <a:t> </a:t>
            </a:r>
            <a:r>
              <a:rPr lang="fr-FR" b="1" dirty="0">
                <a:sym typeface="Wingdings"/>
              </a:rPr>
              <a:t>Obligation de publication</a:t>
            </a:r>
          </a:p>
          <a:p>
            <a:pPr lvl="2"/>
            <a:r>
              <a:rPr lang="fr-FR" dirty="0">
                <a:sym typeface="Wingdings"/>
              </a:rPr>
              <a:t>Sélection sur critères </a:t>
            </a:r>
            <a:r>
              <a:rPr lang="fr-FR" b="1" dirty="0">
                <a:sym typeface="Wingdings"/>
              </a:rPr>
              <a:t>d’excellence scientifique</a:t>
            </a:r>
          </a:p>
          <a:p>
            <a:pPr lvl="2"/>
            <a:r>
              <a:rPr lang="fr-FR" b="1" dirty="0">
                <a:sym typeface="Wingdings"/>
              </a:rPr>
              <a:t>Financement</a:t>
            </a:r>
            <a:r>
              <a:rPr lang="fr-FR" dirty="0">
                <a:sym typeface="Wingdings"/>
              </a:rPr>
              <a:t> français du porteur de projet et m</a:t>
            </a:r>
            <a:r>
              <a:rPr lang="fr-FR" dirty="0"/>
              <a:t>embre </a:t>
            </a:r>
            <a:r>
              <a:rPr lang="fr-FR" b="1" dirty="0"/>
              <a:t>permanent</a:t>
            </a:r>
            <a:r>
              <a:rPr lang="fr-FR" dirty="0"/>
              <a:t> du laboratoire d’appartenance (doctorants, post-doctorants etc. ne peuvent être porteur de projet)</a:t>
            </a:r>
          </a:p>
          <a:p>
            <a:pPr lvl="2"/>
            <a:endParaRPr lang="fr-FR" dirty="0"/>
          </a:p>
          <a:p>
            <a:pPr lvl="1"/>
            <a:r>
              <a:rPr lang="fr-FR" dirty="0">
                <a:solidFill>
                  <a:schemeClr val="tx1"/>
                </a:solidFill>
              </a:rPr>
              <a:t>Accès </a:t>
            </a:r>
            <a:r>
              <a:rPr lang="fr-FR" b="1" dirty="0">
                <a:solidFill>
                  <a:schemeClr val="tx1"/>
                </a:solidFill>
              </a:rPr>
              <a:t>gratuit</a:t>
            </a:r>
            <a:r>
              <a:rPr lang="fr-FR" dirty="0">
                <a:solidFill>
                  <a:schemeClr val="tx1"/>
                </a:solidFill>
              </a:rPr>
              <a:t> aux ressources</a:t>
            </a:r>
          </a:p>
          <a:p>
            <a:pPr lvl="2"/>
            <a:r>
              <a:rPr lang="fr-FR" dirty="0"/>
              <a:t>Calcul et stockage</a:t>
            </a:r>
          </a:p>
          <a:p>
            <a:pPr lvl="2"/>
            <a:r>
              <a:rPr lang="fr-FR" dirty="0"/>
              <a:t>Support aux utilisateurs (N1-N3) et formations</a:t>
            </a:r>
          </a:p>
          <a:p>
            <a:pPr lvl="2"/>
            <a:r>
              <a:rPr lang="fr-FR" dirty="0"/>
              <a:t>C</a:t>
            </a:r>
            <a:r>
              <a:rPr lang="fr-FR"/>
              <a:t>atalogue </a:t>
            </a:r>
            <a:r>
              <a:rPr lang="fr-FR" dirty="0"/>
              <a:t>de services : livret utilisateur commun (matériel, type de support, logiciel etc.)</a:t>
            </a:r>
            <a:endParaRPr lang="fr-FR" sz="1600" dirty="0">
              <a:solidFill>
                <a:srgbClr val="2C74B5"/>
              </a:solidFill>
              <a:sym typeface="Wingdings"/>
            </a:endParaRPr>
          </a:p>
          <a:p>
            <a:pPr lvl="1"/>
            <a:endParaRPr lang="fr-FR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E6C4C5A-CD4D-A34F-B0EF-707D584FC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0FC8334-AB6E-D348-A790-37520F1A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5A8798-9016-3D49-9BB4-245036D5B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7016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èche vers la droite 1">
            <a:extLst>
              <a:ext uri="{FF2B5EF4-FFF2-40B4-BE49-F238E27FC236}">
                <a16:creationId xmlns:a16="http://schemas.microsoft.com/office/drawing/2014/main" id="{6745A70E-1606-BE44-9593-949032B1DABF}"/>
              </a:ext>
            </a:extLst>
          </p:cNvPr>
          <p:cNvSpPr/>
          <p:nvPr/>
        </p:nvSpPr>
        <p:spPr>
          <a:xfrm>
            <a:off x="5683112" y="5923305"/>
            <a:ext cx="1553184" cy="528764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space réservé du texte 6"/>
          <p:cNvSpPr txBox="1">
            <a:spLocks/>
          </p:cNvSpPr>
          <p:nvPr/>
        </p:nvSpPr>
        <p:spPr>
          <a:xfrm>
            <a:off x="539552" y="908720"/>
            <a:ext cx="8352656" cy="5256584"/>
          </a:xfrm>
          <a:prstGeom prst="rect">
            <a:avLst/>
          </a:prstGeom>
        </p:spPr>
        <p:txBody>
          <a:bodyPr>
            <a:noAutofit/>
          </a:bodyPr>
          <a:lstStyle>
            <a:lvl1pPr marL="92075" indent="-92075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q"/>
              <a:defRPr sz="2000" kern="1200" baseline="0">
                <a:solidFill>
                  <a:srgbClr val="5C0F8C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47675" indent="-182563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804863" indent="-17462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C74B5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</p:txBody>
      </p:sp>
      <p:sp>
        <p:nvSpPr>
          <p:cNvPr id="28" name="Flèche vers la droite 27"/>
          <p:cNvSpPr/>
          <p:nvPr/>
        </p:nvSpPr>
        <p:spPr>
          <a:xfrm>
            <a:off x="1691680" y="1484784"/>
            <a:ext cx="5544616" cy="4320480"/>
          </a:xfrm>
          <a:custGeom>
            <a:avLst/>
            <a:gdLst>
              <a:gd name="connsiteX0" fmla="*/ 0 w 7200800"/>
              <a:gd name="connsiteY0" fmla="*/ 162018 h 648072"/>
              <a:gd name="connsiteX1" fmla="*/ 6876764 w 7200800"/>
              <a:gd name="connsiteY1" fmla="*/ 162018 h 648072"/>
              <a:gd name="connsiteX2" fmla="*/ 6876764 w 7200800"/>
              <a:gd name="connsiteY2" fmla="*/ 0 h 648072"/>
              <a:gd name="connsiteX3" fmla="*/ 7200800 w 7200800"/>
              <a:gd name="connsiteY3" fmla="*/ 324036 h 648072"/>
              <a:gd name="connsiteX4" fmla="*/ 6876764 w 7200800"/>
              <a:gd name="connsiteY4" fmla="*/ 648072 h 648072"/>
              <a:gd name="connsiteX5" fmla="*/ 6876764 w 7200800"/>
              <a:gd name="connsiteY5" fmla="*/ 486054 h 648072"/>
              <a:gd name="connsiteX6" fmla="*/ 0 w 7200800"/>
              <a:gd name="connsiteY6" fmla="*/ 486054 h 648072"/>
              <a:gd name="connsiteX7" fmla="*/ 0 w 7200800"/>
              <a:gd name="connsiteY7" fmla="*/ 162018 h 648072"/>
              <a:gd name="connsiteX0" fmla="*/ 0 w 7200800"/>
              <a:gd name="connsiteY0" fmla="*/ 486054 h 648072"/>
              <a:gd name="connsiteX1" fmla="*/ 6876764 w 7200800"/>
              <a:gd name="connsiteY1" fmla="*/ 162018 h 648072"/>
              <a:gd name="connsiteX2" fmla="*/ 6876764 w 7200800"/>
              <a:gd name="connsiteY2" fmla="*/ 0 h 648072"/>
              <a:gd name="connsiteX3" fmla="*/ 7200800 w 7200800"/>
              <a:gd name="connsiteY3" fmla="*/ 324036 h 648072"/>
              <a:gd name="connsiteX4" fmla="*/ 6876764 w 7200800"/>
              <a:gd name="connsiteY4" fmla="*/ 648072 h 648072"/>
              <a:gd name="connsiteX5" fmla="*/ 6876764 w 7200800"/>
              <a:gd name="connsiteY5" fmla="*/ 486054 h 648072"/>
              <a:gd name="connsiteX6" fmla="*/ 0 w 7200800"/>
              <a:gd name="connsiteY6" fmla="*/ 486054 h 648072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64721" h="4395477">
                <a:moveTo>
                  <a:pt x="0" y="0"/>
                </a:moveTo>
                <a:cubicBezTo>
                  <a:pt x="281401" y="2191762"/>
                  <a:pt x="2971816" y="3648408"/>
                  <a:pt x="6640685" y="3909423"/>
                </a:cubicBezTo>
                <a:lnTo>
                  <a:pt x="6640685" y="3747405"/>
                </a:lnTo>
                <a:lnTo>
                  <a:pt x="6964721" y="4071441"/>
                </a:lnTo>
                <a:lnTo>
                  <a:pt x="6640685" y="4395477"/>
                </a:lnTo>
                <a:lnTo>
                  <a:pt x="6640685" y="4233459"/>
                </a:lnTo>
                <a:cubicBezTo>
                  <a:pt x="5692344" y="4210804"/>
                  <a:pt x="412280" y="3530497"/>
                  <a:pt x="0" y="0"/>
                </a:cubicBez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269920" y="185173"/>
            <a:ext cx="7017331" cy="461665"/>
          </a:xfrm>
        </p:spPr>
        <p:txBody>
          <a:bodyPr/>
          <a:lstStyle/>
          <a:p>
            <a:r>
              <a:rPr lang="fr-FR" dirty="0"/>
              <a:t>Synoptique du processus d’accès DARI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95649" y="2492896"/>
            <a:ext cx="1620167" cy="540064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6200000" scaled="1"/>
            <a:tileRect/>
          </a:gra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fr-FR" sz="1100" b="1" dirty="0"/>
              <a:t>Expertise par comités thématiques (CT)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79712" y="3573016"/>
            <a:ext cx="1620196" cy="540087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6200000" scaled="1"/>
            <a:tileRect/>
          </a:gra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fr-FR" sz="1100" b="1" dirty="0"/>
              <a:t>Comité d’évaluation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79912" y="4509120"/>
            <a:ext cx="1620173" cy="540087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6200000" scaled="1"/>
            <a:tileRect/>
          </a:gra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fr-FR" sz="1100" b="1" dirty="0"/>
              <a:t>Comité d’attribution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08304" y="5229200"/>
            <a:ext cx="1620179" cy="540064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6200000" scaled="1"/>
            <a:tileRect/>
          </a:gra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fr-FR" sz="1100" b="1" dirty="0"/>
              <a:t>Attribution des heures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9592" y="1448753"/>
            <a:ext cx="1620296" cy="54008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/>
              <a:t>Appel à projets</a:t>
            </a:r>
          </a:p>
        </p:txBody>
      </p:sp>
      <p:sp>
        <p:nvSpPr>
          <p:cNvPr id="27" name="Forme libre 26"/>
          <p:cNvSpPr/>
          <p:nvPr/>
        </p:nvSpPr>
        <p:spPr>
          <a:xfrm>
            <a:off x="2411760" y="1448776"/>
            <a:ext cx="5328592" cy="540064"/>
          </a:xfrm>
          <a:custGeom>
            <a:avLst/>
            <a:gdLst>
              <a:gd name="connsiteX0" fmla="*/ 0 w 6444821"/>
              <a:gd name="connsiteY0" fmla="*/ 0 h 1455299"/>
              <a:gd name="connsiteX1" fmla="*/ 6444821 w 6444821"/>
              <a:gd name="connsiteY1" fmla="*/ 0 h 1455299"/>
              <a:gd name="connsiteX2" fmla="*/ 6444821 w 6444821"/>
              <a:gd name="connsiteY2" fmla="*/ 1455299 h 1455299"/>
              <a:gd name="connsiteX3" fmla="*/ 0 w 6444821"/>
              <a:gd name="connsiteY3" fmla="*/ 1455299 h 1455299"/>
              <a:gd name="connsiteX4" fmla="*/ 0 w 6444821"/>
              <a:gd name="connsiteY4" fmla="*/ 0 h 145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4821" h="1455299">
                <a:moveTo>
                  <a:pt x="0" y="0"/>
                </a:moveTo>
                <a:lnTo>
                  <a:pt x="6444821" y="0"/>
                </a:lnTo>
                <a:lnTo>
                  <a:pt x="6444821" y="1455299"/>
                </a:lnTo>
                <a:lnTo>
                  <a:pt x="0" y="14552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108000" tIns="104400" rIns="108000" bIns="99568" numCol="1" spcCol="1270" anchor="ctr" anchorCtr="0">
            <a:noAutofit/>
          </a:bodyPr>
          <a:lstStyle/>
          <a:p>
            <a:pPr marL="285750" lvl="1" indent="-206375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alibri" panose="020F0502020204030204" pitchFamily="34" charset="0"/>
              <a:buChar char="→"/>
            </a:pPr>
            <a:r>
              <a:rPr lang="fr-FR" altLang="ja-JP" sz="1050" kern="1200" dirty="0">
                <a:solidFill>
                  <a:srgbClr val="5C0F8C"/>
                </a:solidFill>
                <a:latin typeface="+mn-lt"/>
              </a:rPr>
              <a:t>2 sessions / an</a:t>
            </a:r>
          </a:p>
          <a:p>
            <a:pPr marL="285750" lvl="1" indent="-206375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alibri" panose="020F0502020204030204" pitchFamily="34" charset="0"/>
              <a:buChar char="→"/>
            </a:pPr>
            <a:r>
              <a:rPr lang="fr-FR" altLang="ja-JP" sz="1050" kern="1200" dirty="0">
                <a:solidFill>
                  <a:srgbClr val="5C0F8C"/>
                </a:solidFill>
                <a:latin typeface="+mn-lt"/>
              </a:rPr>
              <a:t>Candidature en ligne </a:t>
            </a:r>
            <a:r>
              <a:rPr lang="fr-FR" altLang="ja-JP" sz="1050" dirty="0">
                <a:solidFill>
                  <a:srgbClr val="5C0F8C"/>
                </a:solidFill>
              </a:rPr>
              <a:t>sur site </a:t>
            </a:r>
            <a:r>
              <a:rPr lang="fr-FR" altLang="ja-JP" sz="1050" dirty="0" err="1">
                <a:solidFill>
                  <a:srgbClr val="5C0F8C"/>
                </a:solidFill>
              </a:rPr>
              <a:t>edari.fr</a:t>
            </a:r>
            <a:endParaRPr lang="fr-FR" altLang="ja-JP" sz="1050" dirty="0">
              <a:solidFill>
                <a:srgbClr val="5C0F8C"/>
              </a:solidFill>
            </a:endParaRPr>
          </a:p>
          <a:p>
            <a:pPr marL="285750" lvl="1" indent="-206375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alibri" panose="020F0502020204030204" pitchFamily="34" charset="0"/>
              <a:buChar char="→"/>
            </a:pPr>
            <a:r>
              <a:rPr lang="fr-FR" sz="1050" dirty="0">
                <a:solidFill>
                  <a:srgbClr val="5C0F8C"/>
                </a:solidFill>
                <a:sym typeface="Wingdings"/>
              </a:rPr>
              <a:t>Dépôt des dossiers de demande d’heures par les utilisateurs</a:t>
            </a:r>
          </a:p>
        </p:txBody>
      </p:sp>
      <p:sp>
        <p:nvSpPr>
          <p:cNvPr id="29" name="Forme libre 28"/>
          <p:cNvSpPr/>
          <p:nvPr/>
        </p:nvSpPr>
        <p:spPr>
          <a:xfrm>
            <a:off x="2843807" y="2492896"/>
            <a:ext cx="3852157" cy="576064"/>
          </a:xfrm>
          <a:custGeom>
            <a:avLst/>
            <a:gdLst>
              <a:gd name="connsiteX0" fmla="*/ 0 w 6444821"/>
              <a:gd name="connsiteY0" fmla="*/ 0 h 1455299"/>
              <a:gd name="connsiteX1" fmla="*/ 6444821 w 6444821"/>
              <a:gd name="connsiteY1" fmla="*/ 0 h 1455299"/>
              <a:gd name="connsiteX2" fmla="*/ 6444821 w 6444821"/>
              <a:gd name="connsiteY2" fmla="*/ 1455299 h 1455299"/>
              <a:gd name="connsiteX3" fmla="*/ 0 w 6444821"/>
              <a:gd name="connsiteY3" fmla="*/ 1455299 h 1455299"/>
              <a:gd name="connsiteX4" fmla="*/ 0 w 6444821"/>
              <a:gd name="connsiteY4" fmla="*/ 0 h 145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4821" h="1455299">
                <a:moveTo>
                  <a:pt x="0" y="0"/>
                </a:moveTo>
                <a:lnTo>
                  <a:pt x="6444821" y="0"/>
                </a:lnTo>
                <a:lnTo>
                  <a:pt x="6444821" y="1455299"/>
                </a:lnTo>
                <a:lnTo>
                  <a:pt x="0" y="14552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108000" tIns="104400" rIns="108000" bIns="99568" numCol="1" spcCol="1270" anchor="ctr" anchorCtr="0">
            <a:noAutofit/>
          </a:bodyPr>
          <a:lstStyle/>
          <a:p>
            <a:pPr marL="285750" lvl="1" indent="-206375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alibri" panose="020F0502020204030204" pitchFamily="34" charset="0"/>
              <a:buChar char="→"/>
            </a:pPr>
            <a:r>
              <a:rPr lang="fr-FR" sz="1050" dirty="0">
                <a:solidFill>
                  <a:srgbClr val="5C0F8C"/>
                </a:solidFill>
                <a:sym typeface="Wingdings"/>
              </a:rPr>
              <a:t>Répartition des dossiers au sein des CT (120 experts)</a:t>
            </a:r>
          </a:p>
          <a:p>
            <a:pPr marL="285750" lvl="1" indent="-206375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alibri" panose="020F0502020204030204" pitchFamily="34" charset="0"/>
              <a:buChar char="→"/>
            </a:pPr>
            <a:r>
              <a:rPr lang="fr-FR" altLang="ja-JP" sz="1050" dirty="0">
                <a:solidFill>
                  <a:srgbClr val="5C0F8C"/>
                </a:solidFill>
              </a:rPr>
              <a:t>Evaluation scientifique (CT)  11 PCT</a:t>
            </a:r>
          </a:p>
          <a:p>
            <a:pPr marL="285750" lvl="1" indent="-206375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alibri" panose="020F0502020204030204" pitchFamily="34" charset="0"/>
              <a:buChar char="→"/>
            </a:pPr>
            <a:r>
              <a:rPr lang="fr-FR" altLang="ja-JP" sz="1050" dirty="0">
                <a:solidFill>
                  <a:srgbClr val="5C0F8C"/>
                </a:solidFill>
              </a:rPr>
              <a:t>Evaluation technique (CT + centre de calcul &gt; 4 </a:t>
            </a:r>
            <a:r>
              <a:rPr lang="fr-FR" altLang="ja-JP" sz="1050" dirty="0" err="1">
                <a:solidFill>
                  <a:srgbClr val="5C0F8C"/>
                </a:solidFill>
              </a:rPr>
              <a:t>Mh</a:t>
            </a:r>
            <a:r>
              <a:rPr lang="fr-FR" altLang="ja-JP" sz="1050" dirty="0">
                <a:solidFill>
                  <a:srgbClr val="5C0F8C"/>
                </a:solidFill>
              </a:rPr>
              <a:t>)</a:t>
            </a:r>
          </a:p>
          <a:p>
            <a:pPr marL="285750" lvl="1" indent="-206375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alibri" panose="020F0502020204030204" pitchFamily="34" charset="0"/>
              <a:buChar char="→"/>
            </a:pPr>
            <a:r>
              <a:rPr lang="fr-FR" sz="1050" dirty="0">
                <a:solidFill>
                  <a:srgbClr val="5C0F8C"/>
                </a:solidFill>
                <a:sym typeface="Wingdings"/>
              </a:rPr>
              <a:t>Proposition d’heures</a:t>
            </a:r>
          </a:p>
        </p:txBody>
      </p:sp>
      <p:sp>
        <p:nvSpPr>
          <p:cNvPr id="30" name="Forme libre 29"/>
          <p:cNvSpPr/>
          <p:nvPr/>
        </p:nvSpPr>
        <p:spPr>
          <a:xfrm>
            <a:off x="3568716" y="3501570"/>
            <a:ext cx="5359767" cy="720080"/>
          </a:xfrm>
          <a:custGeom>
            <a:avLst/>
            <a:gdLst>
              <a:gd name="connsiteX0" fmla="*/ 0 w 6444821"/>
              <a:gd name="connsiteY0" fmla="*/ 0 h 1455299"/>
              <a:gd name="connsiteX1" fmla="*/ 6444821 w 6444821"/>
              <a:gd name="connsiteY1" fmla="*/ 0 h 1455299"/>
              <a:gd name="connsiteX2" fmla="*/ 6444821 w 6444821"/>
              <a:gd name="connsiteY2" fmla="*/ 1455299 h 1455299"/>
              <a:gd name="connsiteX3" fmla="*/ 0 w 6444821"/>
              <a:gd name="connsiteY3" fmla="*/ 1455299 h 1455299"/>
              <a:gd name="connsiteX4" fmla="*/ 0 w 6444821"/>
              <a:gd name="connsiteY4" fmla="*/ 0 h 145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4821" h="1455299">
                <a:moveTo>
                  <a:pt x="0" y="0"/>
                </a:moveTo>
                <a:lnTo>
                  <a:pt x="6444821" y="0"/>
                </a:lnTo>
                <a:lnTo>
                  <a:pt x="6444821" y="1455299"/>
                </a:lnTo>
                <a:lnTo>
                  <a:pt x="0" y="14552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108000" tIns="104400" rIns="108000" bIns="99568" numCol="1" spcCol="1270" anchor="ctr" anchorCtr="0">
            <a:noAutofit/>
          </a:bodyPr>
          <a:lstStyle/>
          <a:p>
            <a:pPr marL="285750" lvl="1" indent="-206375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alibri" panose="020F0502020204030204" pitchFamily="34" charset="0"/>
              <a:buChar char="→"/>
            </a:pPr>
            <a:r>
              <a:rPr lang="fr-FR" altLang="ja-JP" sz="1050" kern="1200" dirty="0">
                <a:solidFill>
                  <a:srgbClr val="5C0F8C"/>
                </a:solidFill>
                <a:latin typeface="+mn-lt"/>
              </a:rPr>
              <a:t>Membres : </a:t>
            </a:r>
            <a:r>
              <a:rPr lang="fr-FR" altLang="ja-JP" sz="1050" b="1" kern="1200" dirty="0">
                <a:solidFill>
                  <a:srgbClr val="5C0F8C"/>
                </a:solidFill>
                <a:latin typeface="+mn-lt"/>
              </a:rPr>
              <a:t>présidents de CT</a:t>
            </a:r>
            <a:r>
              <a:rPr lang="fr-FR" altLang="ja-JP" sz="1050" kern="1200" dirty="0">
                <a:solidFill>
                  <a:srgbClr val="5C0F8C"/>
                </a:solidFill>
                <a:latin typeface="+mn-lt"/>
              </a:rPr>
              <a:t>, PDG GENCI, président du CE</a:t>
            </a:r>
          </a:p>
          <a:p>
            <a:pPr marL="285750" lvl="1" indent="-206375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alibri" panose="020F0502020204030204" pitchFamily="34" charset="0"/>
              <a:buChar char="→"/>
            </a:pPr>
            <a:r>
              <a:rPr lang="fr-FR" altLang="ja-JP" sz="1050" dirty="0">
                <a:solidFill>
                  <a:srgbClr val="5C0F8C"/>
                </a:solidFill>
              </a:rPr>
              <a:t>Invités : centres de calcul, </a:t>
            </a:r>
            <a:r>
              <a:rPr lang="fr-FR" altLang="ja-JP" sz="1050" b="1" dirty="0">
                <a:solidFill>
                  <a:srgbClr val="5C0F8C"/>
                </a:solidFill>
              </a:rPr>
              <a:t>associés de GENCI</a:t>
            </a:r>
            <a:endParaRPr lang="fr-FR" altLang="ja-JP" sz="1050" b="1" kern="1200" dirty="0">
              <a:solidFill>
                <a:srgbClr val="5C0F8C"/>
              </a:solidFill>
            </a:endParaRPr>
          </a:p>
          <a:p>
            <a:pPr marL="285750" lvl="1" indent="-206375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alibri" panose="020F0502020204030204" pitchFamily="34" charset="0"/>
              <a:buChar char="→"/>
            </a:pPr>
            <a:r>
              <a:rPr lang="fr-FR" altLang="ja-JP" sz="1050" dirty="0">
                <a:solidFill>
                  <a:srgbClr val="5C0F8C"/>
                </a:solidFill>
              </a:rPr>
              <a:t>Rôle : proposition d’attribution d’heures</a:t>
            </a:r>
            <a:endParaRPr lang="fr-FR" sz="1050" dirty="0">
              <a:solidFill>
                <a:srgbClr val="5C0F8C"/>
              </a:solidFill>
              <a:sym typeface="Wingdings"/>
            </a:endParaRPr>
          </a:p>
        </p:txBody>
      </p:sp>
      <p:sp>
        <p:nvSpPr>
          <p:cNvPr id="31" name="Forme libre 30"/>
          <p:cNvSpPr/>
          <p:nvPr/>
        </p:nvSpPr>
        <p:spPr>
          <a:xfrm>
            <a:off x="5292080" y="4390102"/>
            <a:ext cx="3744416" cy="659082"/>
          </a:xfrm>
          <a:custGeom>
            <a:avLst/>
            <a:gdLst>
              <a:gd name="connsiteX0" fmla="*/ 0 w 6444821"/>
              <a:gd name="connsiteY0" fmla="*/ 0 h 1455299"/>
              <a:gd name="connsiteX1" fmla="*/ 6444821 w 6444821"/>
              <a:gd name="connsiteY1" fmla="*/ 0 h 1455299"/>
              <a:gd name="connsiteX2" fmla="*/ 6444821 w 6444821"/>
              <a:gd name="connsiteY2" fmla="*/ 1455299 h 1455299"/>
              <a:gd name="connsiteX3" fmla="*/ 0 w 6444821"/>
              <a:gd name="connsiteY3" fmla="*/ 1455299 h 1455299"/>
              <a:gd name="connsiteX4" fmla="*/ 0 w 6444821"/>
              <a:gd name="connsiteY4" fmla="*/ 0 h 145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4821" h="1455299">
                <a:moveTo>
                  <a:pt x="0" y="0"/>
                </a:moveTo>
                <a:lnTo>
                  <a:pt x="6444821" y="0"/>
                </a:lnTo>
                <a:lnTo>
                  <a:pt x="6444821" y="1455299"/>
                </a:lnTo>
                <a:lnTo>
                  <a:pt x="0" y="14552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108000" tIns="104400" rIns="108000" bIns="99568" numCol="1" spcCol="1270" anchor="ctr" anchorCtr="0">
            <a:noAutofit/>
          </a:bodyPr>
          <a:lstStyle/>
          <a:p>
            <a:pPr marL="285750" lvl="1" indent="-206375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alibri" panose="020F0502020204030204" pitchFamily="34" charset="0"/>
              <a:buChar char="→"/>
            </a:pPr>
            <a:r>
              <a:rPr lang="fr-FR" altLang="ja-JP" sz="1050" kern="1200" dirty="0">
                <a:solidFill>
                  <a:srgbClr val="5C0F8C"/>
                </a:solidFill>
                <a:latin typeface="+mn-lt"/>
              </a:rPr>
              <a:t>Membres : PDG GENCI,  président du CE, centres</a:t>
            </a:r>
          </a:p>
          <a:p>
            <a:pPr marL="285750" lvl="1" indent="-206375" algn="just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alibri" panose="020F0502020204030204" pitchFamily="34" charset="0"/>
              <a:buChar char="→"/>
            </a:pPr>
            <a:r>
              <a:rPr lang="fr-FR" altLang="ja-JP" sz="1050" dirty="0">
                <a:solidFill>
                  <a:srgbClr val="5C0F8C"/>
                </a:solidFill>
              </a:rPr>
              <a:t>Invités : </a:t>
            </a:r>
            <a:r>
              <a:rPr lang="fr-FR" altLang="ja-JP" sz="1050" b="1" dirty="0">
                <a:solidFill>
                  <a:srgbClr val="5C0F8C"/>
                </a:solidFill>
              </a:rPr>
              <a:t>présidents de CT</a:t>
            </a:r>
            <a:r>
              <a:rPr lang="fr-FR" altLang="ja-JP" sz="1050" dirty="0">
                <a:solidFill>
                  <a:srgbClr val="5C0F8C"/>
                </a:solidFill>
              </a:rPr>
              <a:t>, </a:t>
            </a:r>
            <a:r>
              <a:rPr lang="fr-FR" altLang="ja-JP" sz="1050" b="1" dirty="0">
                <a:solidFill>
                  <a:srgbClr val="5C0F8C"/>
                </a:solidFill>
              </a:rPr>
              <a:t>associés de GENCI</a:t>
            </a:r>
            <a:endParaRPr lang="fr-FR" altLang="ja-JP" sz="1050" b="1" kern="1200" dirty="0">
              <a:solidFill>
                <a:srgbClr val="5C0F8C"/>
              </a:solidFill>
            </a:endParaRPr>
          </a:p>
          <a:p>
            <a:pPr marL="285750" lvl="1" indent="-206375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alibri" panose="020F0502020204030204" pitchFamily="34" charset="0"/>
              <a:buChar char="→"/>
            </a:pPr>
            <a:r>
              <a:rPr lang="fr-FR" altLang="ja-JP" sz="1050" dirty="0">
                <a:solidFill>
                  <a:srgbClr val="5C0F8C"/>
                </a:solidFill>
              </a:rPr>
              <a:t>Rôle : arbitrage selon disponibilités machines. </a:t>
            </a:r>
            <a:r>
              <a:rPr lang="fr-FR" sz="1050" dirty="0">
                <a:solidFill>
                  <a:srgbClr val="5C0F8C"/>
                </a:solidFill>
                <a:sym typeface="Wingdings"/>
              </a:rPr>
              <a:t>Si nécessaire, arbitrage par GENCI et les centres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932040" y="1484784"/>
            <a:ext cx="936104" cy="47763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fr-FR" sz="1100" dirty="0"/>
              <a:t>≈ 600 / an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187624" y="2060848"/>
            <a:ext cx="637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FF8000"/>
                </a:solidFill>
              </a:rPr>
              <a:t>2 mois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691680" y="3212976"/>
            <a:ext cx="637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FF8000"/>
                </a:solidFill>
              </a:rPr>
              <a:t>1 mois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2483768" y="4304129"/>
            <a:ext cx="894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FF8000"/>
                </a:solidFill>
              </a:rPr>
              <a:t>1 semaine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32040" y="5456257"/>
            <a:ext cx="971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FF8000"/>
                </a:solidFill>
              </a:rPr>
              <a:t>2 semaines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3"/>
          </p:nvPr>
        </p:nvSpPr>
        <p:spPr>
          <a:xfrm>
            <a:off x="1278255" y="572823"/>
            <a:ext cx="5187830" cy="400110"/>
          </a:xfrm>
        </p:spPr>
        <p:txBody>
          <a:bodyPr/>
          <a:lstStyle/>
          <a:p>
            <a:r>
              <a:rPr lang="fr-FR" dirty="0"/>
              <a:t>Présentation du processus d’accès DARI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61AB1D-B6AD-0B41-85CF-E3BC58F50358}"/>
              </a:ext>
            </a:extLst>
          </p:cNvPr>
          <p:cNvSpPr/>
          <p:nvPr/>
        </p:nvSpPr>
        <p:spPr>
          <a:xfrm>
            <a:off x="6732240" y="1170749"/>
            <a:ext cx="2148232" cy="182620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rIns="72000" rtlCol="0" anchor="ctr"/>
          <a:lstStyle/>
          <a:p>
            <a:pPr algn="ctr">
              <a:lnSpc>
                <a:spcPct val="120000"/>
              </a:lnSpc>
            </a:pPr>
            <a:r>
              <a:rPr lang="fr-FR" sz="1400" b="1" dirty="0"/>
              <a:t>Nouvel utilisateur ?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endParaRPr lang="fr-FR" sz="1000" dirty="0"/>
          </a:p>
          <a:p>
            <a:pPr marL="277813" indent="-277813">
              <a:lnSpc>
                <a:spcPct val="120000"/>
              </a:lnSpc>
              <a:buFont typeface="Wingdings" charset="2"/>
              <a:buChar char="Ø"/>
            </a:pPr>
            <a:r>
              <a:rPr lang="fr-FR" sz="1200" dirty="0"/>
              <a:t>Possibilité </a:t>
            </a:r>
            <a:r>
              <a:rPr lang="fr-FR" sz="1200" b="1" dirty="0"/>
              <a:t>d’accès préparatoires</a:t>
            </a:r>
            <a:r>
              <a:rPr lang="fr-FR" sz="1200" dirty="0"/>
              <a:t> pour tester et porter vos applications</a:t>
            </a:r>
          </a:p>
          <a:p>
            <a:pPr marL="277813" indent="-277813">
              <a:lnSpc>
                <a:spcPct val="120000"/>
              </a:lnSpc>
              <a:buFont typeface="Wingdings" charset="2"/>
              <a:buChar char="Ø"/>
            </a:pPr>
            <a:r>
              <a:rPr lang="fr-FR" sz="1200" b="1" dirty="0"/>
              <a:t>~ 60/an</a:t>
            </a:r>
          </a:p>
          <a:p>
            <a:pPr marL="277813" indent="-277813">
              <a:lnSpc>
                <a:spcPct val="120000"/>
              </a:lnSpc>
              <a:buFont typeface="Wingdings" charset="2"/>
              <a:buChar char="Ø"/>
            </a:pPr>
            <a:r>
              <a:rPr lang="fr-FR" sz="1200" b="1" dirty="0"/>
              <a:t>ouverture en 1 semaine </a:t>
            </a:r>
          </a:p>
          <a:p>
            <a:pPr marL="277813" indent="-277813">
              <a:lnSpc>
                <a:spcPct val="120000"/>
              </a:lnSpc>
              <a:buFont typeface="Wingdings" charset="2"/>
              <a:buChar char="Ø"/>
            </a:pPr>
            <a:r>
              <a:rPr lang="fr-FR" sz="1200" b="1" dirty="0"/>
              <a:t>validité 6 mois</a:t>
            </a:r>
            <a:endParaRPr lang="fr-FR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CCAD4-7AA7-B14D-A890-D952181E0D6A}"/>
              </a:ext>
            </a:extLst>
          </p:cNvPr>
          <p:cNvSpPr/>
          <p:nvPr/>
        </p:nvSpPr>
        <p:spPr>
          <a:xfrm rot="16200000">
            <a:off x="-1854462" y="3500981"/>
            <a:ext cx="4644543" cy="54008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100" b="1" dirty="0"/>
              <a:t>DARI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4565F4-927A-464E-966E-7A45FD4C980E}"/>
              </a:ext>
            </a:extLst>
          </p:cNvPr>
          <p:cNvSpPr/>
          <p:nvPr/>
        </p:nvSpPr>
        <p:spPr>
          <a:xfrm>
            <a:off x="3167912" y="5912710"/>
            <a:ext cx="2592152" cy="5400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fr-FR" sz="1100" b="1" dirty="0"/>
              <a:t>Processus de création de compte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77D9854-BB13-A246-A2C8-DC02437502AD}"/>
              </a:ext>
            </a:extLst>
          </p:cNvPr>
          <p:cNvSpPr txBox="1"/>
          <p:nvPr/>
        </p:nvSpPr>
        <p:spPr>
          <a:xfrm>
            <a:off x="5708339" y="6309320"/>
            <a:ext cx="1258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FF8000"/>
                </a:solidFill>
              </a:rPr>
              <a:t>Quelques jours </a:t>
            </a:r>
            <a:br>
              <a:rPr lang="fr-FR" sz="1200" dirty="0">
                <a:solidFill>
                  <a:srgbClr val="FF8000"/>
                </a:solidFill>
              </a:rPr>
            </a:br>
            <a:r>
              <a:rPr lang="fr-FR" sz="1200" dirty="0">
                <a:solidFill>
                  <a:srgbClr val="FF8000"/>
                </a:solidFill>
              </a:rPr>
              <a:t>ou semaines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7666130-984C-A143-AC46-315F6C7961BC}"/>
              </a:ext>
            </a:extLst>
          </p:cNvPr>
          <p:cNvSpPr txBox="1"/>
          <p:nvPr/>
        </p:nvSpPr>
        <p:spPr>
          <a:xfrm>
            <a:off x="456427" y="4776217"/>
            <a:ext cx="3246972" cy="15081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x </a:t>
            </a:r>
            <a:r>
              <a:rPr lang="fr-FR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2 / </a:t>
            </a:r>
            <a:r>
              <a:rPr lang="fr-FR" sz="3600" b="1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an</a:t>
            </a:r>
          </a:p>
          <a:p>
            <a:pPr marL="285750" indent="-285750">
              <a:buFont typeface="Wingdings" charset="2"/>
              <a:buChar char="Ø"/>
            </a:pPr>
            <a:r>
              <a:rPr lang="fr-FR" sz="1400" dirty="0">
                <a:ln w="9000" cmpd="sng">
                  <a:noFill/>
                  <a:prstDash val="solid"/>
                </a:ln>
                <a:solidFill>
                  <a:schemeClr val="accent4"/>
                </a:solidFill>
                <a:effectLst/>
              </a:rPr>
              <a:t>Un appel à projets en </a:t>
            </a:r>
            <a:r>
              <a:rPr lang="fr-FR" sz="1400" b="1" dirty="0">
                <a:ln w="9000" cmpd="sng">
                  <a:noFill/>
                  <a:prstDash val="solid"/>
                </a:ln>
                <a:solidFill>
                  <a:schemeClr val="accent4"/>
                </a:solidFill>
                <a:effectLst/>
              </a:rPr>
              <a:t>janvier</a:t>
            </a:r>
          </a:p>
          <a:p>
            <a:pPr marL="285750" indent="-285750">
              <a:buFont typeface="Wingdings" charset="2"/>
              <a:buChar char="Ø"/>
            </a:pPr>
            <a:r>
              <a:rPr lang="fr-FR" sz="1400" dirty="0">
                <a:ln w="9000" cmpd="sng">
                  <a:noFill/>
                  <a:prstDash val="solid"/>
                </a:ln>
                <a:solidFill>
                  <a:schemeClr val="accent4"/>
                </a:solidFill>
                <a:effectLst/>
              </a:rPr>
              <a:t>Un appel à projets en </a:t>
            </a:r>
            <a:r>
              <a:rPr lang="fr-FR" sz="1400" b="1" dirty="0">
                <a:ln w="9000" cmpd="sng">
                  <a:noFill/>
                  <a:prstDash val="solid"/>
                </a:ln>
                <a:solidFill>
                  <a:schemeClr val="accent4"/>
                </a:solidFill>
                <a:effectLst/>
              </a:rPr>
              <a:t>juin</a:t>
            </a:r>
          </a:p>
          <a:p>
            <a:pPr marL="285750" indent="-285750">
              <a:buFont typeface="Wingdings" charset="2"/>
              <a:buChar char="Ø"/>
            </a:pPr>
            <a:r>
              <a:rPr lang="fr-FR" sz="1400" b="1" dirty="0">
                <a:ln w="9000" cmpd="sng">
                  <a:noFill/>
                  <a:prstDash val="solid"/>
                </a:ln>
                <a:solidFill>
                  <a:schemeClr val="accent4"/>
                </a:solidFill>
                <a:effectLst/>
              </a:rPr>
              <a:t>Un portail unique pour candidater : </a:t>
            </a:r>
            <a:r>
              <a:rPr lang="fr-FR" sz="1400" b="1" dirty="0" err="1">
                <a:ln w="9000" cmpd="sng">
                  <a:noFill/>
                  <a:prstDash val="solid"/>
                </a:ln>
                <a:solidFill>
                  <a:schemeClr val="accent4"/>
                </a:solidFill>
                <a:effectLst/>
              </a:rPr>
              <a:t>www.edari.fr</a:t>
            </a:r>
            <a:r>
              <a:rPr lang="fr-FR" sz="1400" b="1" dirty="0">
                <a:ln w="9000" cmpd="sng">
                  <a:noFill/>
                  <a:prstDash val="solid"/>
                </a:ln>
                <a:solidFill>
                  <a:schemeClr val="accent4"/>
                </a:solidFill>
                <a:effectLst/>
              </a:rPr>
              <a:t>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32AD824-D1E3-E140-BE7D-E38AC218885C}"/>
              </a:ext>
            </a:extLst>
          </p:cNvPr>
          <p:cNvSpPr/>
          <p:nvPr/>
        </p:nvSpPr>
        <p:spPr>
          <a:xfrm>
            <a:off x="7308304" y="5859264"/>
            <a:ext cx="1620179" cy="540064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6200000" scaled="1"/>
            <a:tileRect/>
          </a:gra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fr-FR" sz="1100" b="1" dirty="0"/>
              <a:t>Validation et </a:t>
            </a:r>
            <a:br>
              <a:rPr lang="fr-FR" sz="1100" b="1" dirty="0"/>
            </a:br>
            <a:r>
              <a:rPr lang="fr-FR" sz="1100" b="1" dirty="0"/>
              <a:t>ouverture de compte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5099E73-2268-A24F-A36D-67EEF00A5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9B5F56D-2396-B44C-84E1-D37C06680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4C0C45-C4AB-7541-A70E-4B7441EC6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88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269920" y="182185"/>
            <a:ext cx="6601063" cy="461665"/>
          </a:xfrm>
        </p:spPr>
        <p:txBody>
          <a:bodyPr/>
          <a:lstStyle/>
          <a:p>
            <a:r>
              <a:rPr lang="fr-FR" dirty="0"/>
              <a:t>PROCESSUS D’ATTRIBUTION DES HEURES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1278254" y="572823"/>
            <a:ext cx="3993401" cy="400110"/>
          </a:xfrm>
        </p:spPr>
        <p:txBody>
          <a:bodyPr/>
          <a:lstStyle/>
          <a:p>
            <a:r>
              <a:rPr lang="fr-FR" dirty="0"/>
              <a:t>Calendrier du DARI 2019 - 2020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E0C2373-F3A5-E748-8878-2C0EECBAA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8" y="1147205"/>
            <a:ext cx="8889450" cy="1929847"/>
          </a:xfrm>
          <a:prstGeom prst="rect">
            <a:avLst/>
          </a:prstGeom>
        </p:spPr>
      </p:pic>
      <p:sp>
        <p:nvSpPr>
          <p:cNvPr id="32" name="Espace réservé du texte 6">
            <a:extLst>
              <a:ext uri="{FF2B5EF4-FFF2-40B4-BE49-F238E27FC236}">
                <a16:creationId xmlns:a16="http://schemas.microsoft.com/office/drawing/2014/main" id="{4032AB6D-B4C9-AD46-8120-E91A4C49AD35}"/>
              </a:ext>
            </a:extLst>
          </p:cNvPr>
          <p:cNvSpPr txBox="1">
            <a:spLocks/>
          </p:cNvSpPr>
          <p:nvPr/>
        </p:nvSpPr>
        <p:spPr>
          <a:xfrm>
            <a:off x="3995936" y="3933056"/>
            <a:ext cx="1943944" cy="401091"/>
          </a:xfrm>
          <a:prstGeom prst="rect">
            <a:avLst/>
          </a:prstGeom>
        </p:spPr>
        <p:txBody>
          <a:bodyPr>
            <a:normAutofit/>
          </a:bodyPr>
          <a:lstStyle>
            <a:lvl1pPr marL="92075" indent="-92075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q"/>
              <a:defRPr sz="2000" kern="1200" baseline="0">
                <a:solidFill>
                  <a:srgbClr val="5C0F8C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47675" indent="-182563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804863" indent="-17462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C74B5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 Allocation A7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B7F616-2793-9940-8A8B-C3F9F24B4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D506C60A-CECB-AF44-91E3-1EE7D0531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04ECF2B-7296-524D-90B0-4AC22F2D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AF44C033-11D0-3645-8227-5713FE94F2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9824" y="1196752"/>
            <a:ext cx="8352656" cy="2264989"/>
          </a:xfrm>
        </p:spPr>
        <p:txBody>
          <a:bodyPr/>
          <a:lstStyle/>
          <a:p>
            <a:endParaRPr lang="fr-FR" dirty="0"/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C6D70362-CF0C-544C-8520-1D76BC5F8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653224"/>
              </p:ext>
            </p:extLst>
          </p:nvPr>
        </p:nvGraphicFramePr>
        <p:xfrm>
          <a:off x="1999205" y="4421327"/>
          <a:ext cx="6113780" cy="10984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56890">
                  <a:extLst>
                    <a:ext uri="{9D8B030D-6E8A-4147-A177-3AD203B41FA5}">
                      <a16:colId xmlns:a16="http://schemas.microsoft.com/office/drawing/2014/main" val="2514432318"/>
                    </a:ext>
                  </a:extLst>
                </a:gridCol>
                <a:gridCol w="3056890">
                  <a:extLst>
                    <a:ext uri="{9D8B030D-6E8A-4147-A177-3AD203B41FA5}">
                      <a16:colId xmlns:a16="http://schemas.microsoft.com/office/drawing/2014/main" val="34477896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100">
                          <a:effectLst/>
                        </a:rPr>
                        <a:t>Appel à projets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100">
                          <a:effectLst/>
                        </a:rPr>
                        <a:t>1</a:t>
                      </a:r>
                      <a:r>
                        <a:rPr lang="fr-CA" sz="1100" baseline="30000">
                          <a:effectLst/>
                        </a:rPr>
                        <a:t>er</a:t>
                      </a:r>
                      <a:r>
                        <a:rPr lang="fr-CA" sz="1100">
                          <a:effectLst/>
                        </a:rPr>
                        <a:t> juillet au 8 septembre 2019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434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100">
                          <a:effectLst/>
                        </a:rPr>
                        <a:t>Expertises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100" dirty="0">
                          <a:effectLst/>
                        </a:rPr>
                        <a:t>9 septembre au 6 octobre 2019</a:t>
                      </a:r>
                      <a:endParaRPr lang="fr-FR" sz="1100" dirty="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9737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100">
                          <a:effectLst/>
                        </a:rPr>
                        <a:t>Comité d’évaluation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100">
                          <a:effectLst/>
                        </a:rPr>
                        <a:t>Jeudi 10 octobre à 13 h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3240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100">
                          <a:effectLst/>
                        </a:rPr>
                        <a:t>Comité d’attribution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100">
                          <a:effectLst/>
                        </a:rPr>
                        <a:t>Vendredi 18 octobre à 10 h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5106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100">
                          <a:effectLst/>
                        </a:rPr>
                        <a:t>Notification des résultats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100">
                          <a:effectLst/>
                        </a:rPr>
                        <a:t>21 octobre 2019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2564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100">
                          <a:effectLst/>
                        </a:rPr>
                        <a:t>Démarrage des projets A7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CA" sz="1100" dirty="0">
                          <a:effectLst/>
                        </a:rPr>
                        <a:t>1</a:t>
                      </a:r>
                      <a:r>
                        <a:rPr lang="fr-CA" sz="1100" baseline="30000" dirty="0">
                          <a:effectLst/>
                        </a:rPr>
                        <a:t>er</a:t>
                      </a:r>
                      <a:r>
                        <a:rPr lang="fr-CA" sz="1100" dirty="0">
                          <a:effectLst/>
                        </a:rPr>
                        <a:t> novembre 2019</a:t>
                      </a:r>
                      <a:endParaRPr lang="fr-FR" sz="1100" dirty="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3831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5312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2A126B-81FB-3945-A7EB-541CD0E189AF}"/>
              </a:ext>
            </a:extLst>
          </p:cNvPr>
          <p:cNvSpPr/>
          <p:nvPr/>
        </p:nvSpPr>
        <p:spPr>
          <a:xfrm>
            <a:off x="3455467" y="1457478"/>
            <a:ext cx="1668406" cy="313245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1269921" y="196642"/>
            <a:ext cx="7707905" cy="430887"/>
          </a:xfrm>
        </p:spPr>
        <p:txBody>
          <a:bodyPr/>
          <a:lstStyle/>
          <a:p>
            <a:r>
              <a:rPr lang="fr-FR" sz="2200" dirty="0"/>
              <a:t>Grand équipement national de calcul intensif</a:t>
            </a:r>
            <a:endParaRPr lang="fr-FR" sz="2200" cap="non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1289359" y="645677"/>
            <a:ext cx="6661632" cy="400110"/>
          </a:xfrm>
        </p:spPr>
        <p:txBody>
          <a:bodyPr/>
          <a:lstStyle/>
          <a:p>
            <a:r>
              <a:rPr lang="fr-FR" dirty="0"/>
              <a:t>GENCI, une Très Grande Infrastructure de Recherche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6609" y="1457478"/>
            <a:ext cx="3323863" cy="17966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chemeClr val="accent1"/>
            </a:solidFill>
          </a:ln>
        </p:spPr>
      </p:pic>
      <p:pic>
        <p:nvPicPr>
          <p:cNvPr id="14" name="Image 13" descr="Logo_Genci_Carré_couleur_sansombre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4305" y="1545992"/>
            <a:ext cx="1368152" cy="168122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0312" y="5517991"/>
            <a:ext cx="1244352" cy="61746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70F38AB-7B6F-7344-B647-05228E79E2AE}"/>
              </a:ext>
            </a:extLst>
          </p:cNvPr>
          <p:cNvSpPr txBox="1"/>
          <p:nvPr/>
        </p:nvSpPr>
        <p:spPr>
          <a:xfrm>
            <a:off x="5496609" y="3373733"/>
            <a:ext cx="3323863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/>
              <a:t>Financements équipements</a:t>
            </a:r>
            <a:r>
              <a:rPr lang="fr-FR" dirty="0"/>
              <a:t> </a:t>
            </a:r>
            <a:br>
              <a:rPr lang="fr-FR" dirty="0"/>
            </a:br>
            <a:r>
              <a:rPr lang="fr-FR" b="1" dirty="0"/>
              <a:t>Gouvernance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B7C175C-67B8-2544-8789-C936A6756189}"/>
              </a:ext>
            </a:extLst>
          </p:cNvPr>
          <p:cNvSpPr txBox="1"/>
          <p:nvPr/>
        </p:nvSpPr>
        <p:spPr>
          <a:xfrm>
            <a:off x="273696" y="2315012"/>
            <a:ext cx="2698174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Contractualisation</a:t>
            </a:r>
          </a:p>
          <a:p>
            <a:r>
              <a:rPr lang="fr-FR" dirty="0"/>
              <a:t>Constructeurs</a:t>
            </a:r>
          </a:p>
          <a:p>
            <a:r>
              <a:rPr lang="fr-FR" b="1" dirty="0"/>
              <a:t>Achat et maintenance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9007089-6BA5-2F47-852B-D5A740DAD695}"/>
              </a:ext>
            </a:extLst>
          </p:cNvPr>
          <p:cNvSpPr txBox="1"/>
          <p:nvPr/>
        </p:nvSpPr>
        <p:spPr>
          <a:xfrm>
            <a:off x="273695" y="1492778"/>
            <a:ext cx="2698175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Veille Techno et Spécifications machines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4A69E17-13EB-164B-8055-657DD149B415}"/>
              </a:ext>
            </a:extLst>
          </p:cNvPr>
          <p:cNvSpPr txBox="1"/>
          <p:nvPr/>
        </p:nvSpPr>
        <p:spPr>
          <a:xfrm>
            <a:off x="251991" y="3414245"/>
            <a:ext cx="2698175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Conventionnement </a:t>
            </a:r>
          </a:p>
          <a:p>
            <a:r>
              <a:rPr lang="fr-FR" dirty="0"/>
              <a:t>Centres nationaux </a:t>
            </a:r>
          </a:p>
          <a:p>
            <a:r>
              <a:rPr lang="fr-FR" b="1" dirty="0"/>
              <a:t>Exploitation et support</a:t>
            </a:r>
          </a:p>
          <a:p>
            <a:r>
              <a:rPr lang="fr-FR" b="1" dirty="0"/>
              <a:t>Financement </a:t>
            </a:r>
            <a:r>
              <a:rPr lang="fr-FR" dirty="0"/>
              <a:t>OPEX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B78F25A-E2B9-8A4E-B4C9-CE8D1884ABDE}"/>
              </a:ext>
            </a:extLst>
          </p:cNvPr>
          <p:cNvSpPr txBox="1"/>
          <p:nvPr/>
        </p:nvSpPr>
        <p:spPr>
          <a:xfrm>
            <a:off x="251991" y="4790477"/>
            <a:ext cx="8591174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Attribution des </a:t>
            </a:r>
            <a:r>
              <a:rPr lang="fr-FR" b="1" dirty="0"/>
              <a:t>ressources calcul et stockage gratuites (National + Européen)</a:t>
            </a:r>
            <a:br>
              <a:rPr lang="fr-FR" dirty="0"/>
            </a:br>
            <a:r>
              <a:rPr lang="fr-FR" dirty="0"/>
              <a:t>Recherche </a:t>
            </a:r>
            <a:r>
              <a:rPr lang="fr-FR" b="1" dirty="0"/>
              <a:t>Ouverte</a:t>
            </a:r>
            <a:r>
              <a:rPr lang="fr-FR" dirty="0"/>
              <a:t> (Académique et Industriel) </a:t>
            </a:r>
            <a:r>
              <a:rPr lang="fr-FR" dirty="0">
                <a:solidFill>
                  <a:srgbClr val="FF0000"/>
                </a:solidFill>
                <a:sym typeface="Wingdings" pitchFamily="2" charset="2"/>
              </a:rPr>
              <a:t> Publications</a:t>
            </a:r>
            <a:r>
              <a:rPr lang="fr-FR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1A2B2C-96A4-EC48-8973-8B3B81912865}"/>
              </a:ext>
            </a:extLst>
          </p:cNvPr>
          <p:cNvSpPr txBox="1"/>
          <p:nvPr/>
        </p:nvSpPr>
        <p:spPr>
          <a:xfrm>
            <a:off x="257128" y="5612711"/>
            <a:ext cx="7011539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Accompagner les industriels vers la simulation avec les régions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6427BB3-65D8-2943-9D15-4966B79215BC}"/>
              </a:ext>
            </a:extLst>
          </p:cNvPr>
          <p:cNvSpPr txBox="1"/>
          <p:nvPr/>
        </p:nvSpPr>
        <p:spPr>
          <a:xfrm>
            <a:off x="3614305" y="3198378"/>
            <a:ext cx="138468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0000"/>
                </a:solidFill>
              </a:rPr>
              <a:t>Opérateur </a:t>
            </a:r>
            <a:br>
              <a:rPr lang="fr-FR" b="1" dirty="0">
                <a:solidFill>
                  <a:srgbClr val="000000"/>
                </a:solidFill>
              </a:rPr>
            </a:br>
            <a:r>
              <a:rPr lang="fr-FR" b="1" dirty="0">
                <a:solidFill>
                  <a:srgbClr val="000000"/>
                </a:solidFill>
              </a:rPr>
              <a:t>public </a:t>
            </a:r>
          </a:p>
          <a:p>
            <a:pPr algn="ctr"/>
            <a:r>
              <a:rPr lang="fr-FR" b="1" dirty="0">
                <a:solidFill>
                  <a:srgbClr val="000000"/>
                </a:solidFill>
              </a:rPr>
              <a:t>de l’État</a:t>
            </a:r>
          </a:p>
          <a:p>
            <a:pPr algn="ctr"/>
            <a:r>
              <a:rPr lang="fr-FR" sz="1400" b="1" dirty="0">
                <a:solidFill>
                  <a:srgbClr val="000000"/>
                </a:solidFill>
              </a:rPr>
              <a:t>Budget annuel 39M€</a:t>
            </a:r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E57C226-F64C-BA44-A1C6-D25181698851}"/>
              </a:ext>
            </a:extLst>
          </p:cNvPr>
          <p:cNvSpPr txBox="1"/>
          <p:nvPr/>
        </p:nvSpPr>
        <p:spPr>
          <a:xfrm>
            <a:off x="246897" y="6157947"/>
            <a:ext cx="641714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Représenter la France dans le paysage numérique européen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E072A67-A05A-C646-9D5F-29BDEE1B158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421" y="6067088"/>
            <a:ext cx="1060491" cy="72378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8072243B-2668-7B44-A20D-DBF3626B07C7}"/>
              </a:ext>
            </a:extLst>
          </p:cNvPr>
          <p:cNvSpPr txBox="1"/>
          <p:nvPr/>
        </p:nvSpPr>
        <p:spPr>
          <a:xfrm>
            <a:off x="5481551" y="4220604"/>
            <a:ext cx="254063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Coordination </a:t>
            </a:r>
            <a:r>
              <a:rPr lang="fr-FR" dirty="0" err="1"/>
              <a:t>Equipex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00BB256-0100-4B4E-9599-2B62ED7EEF2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7639" y="4191593"/>
            <a:ext cx="582833" cy="517701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7D564AA-F494-0240-B97E-E873AD52E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057DA928-0E5C-AB4A-ADEB-6A10AF00C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0080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0C823C0-025E-D241-98DA-79253D5DF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845" y="185173"/>
            <a:ext cx="1376364" cy="461665"/>
          </a:xfrm>
        </p:spPr>
        <p:txBody>
          <a:bodyPr/>
          <a:lstStyle/>
          <a:p>
            <a:r>
              <a:rPr lang="fr-FR" dirty="0"/>
              <a:t>Enjeux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B8890BB-0088-ED4E-B137-6FF84FB169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9552" y="1196752"/>
            <a:ext cx="8604448" cy="5053126"/>
          </a:xfrm>
        </p:spPr>
        <p:txBody>
          <a:bodyPr>
            <a:normAutofit lnSpcReduction="10000"/>
          </a:bodyPr>
          <a:lstStyle/>
          <a:p>
            <a:r>
              <a:rPr lang="fr-FR" dirty="0"/>
              <a:t> Mars 2018 : Annonces du Président de la République au Colloque AI For </a:t>
            </a:r>
            <a:r>
              <a:rPr lang="fr-FR" dirty="0" err="1"/>
              <a:t>Humanity</a:t>
            </a:r>
            <a:endParaRPr lang="fr-FR" dirty="0"/>
          </a:p>
          <a:p>
            <a:r>
              <a:rPr lang="fr-FR" dirty="0"/>
              <a:t> Novembre 2018 : Détail par F. Vidal MESRI du plan Stratégie FR en IA. </a:t>
            </a:r>
          </a:p>
          <a:p>
            <a:endParaRPr lang="fr-FR" dirty="0"/>
          </a:p>
          <a:p>
            <a:r>
              <a:rPr lang="fr-FR" dirty="0"/>
              <a:t> Bilan français : </a:t>
            </a:r>
          </a:p>
          <a:p>
            <a:pPr lvl="1"/>
            <a:r>
              <a:rPr lang="fr-FR" dirty="0"/>
              <a:t>Leaders mondiaux pour la production d’articles sur l’intelligence artificielle</a:t>
            </a:r>
          </a:p>
          <a:p>
            <a:pPr lvl="1"/>
            <a:r>
              <a:rPr lang="fr-FR" dirty="0"/>
              <a:t>+ de 250 équipes de recherche avec 5000 chercheurs</a:t>
            </a:r>
          </a:p>
          <a:p>
            <a:pPr lvl="1"/>
            <a:r>
              <a:rPr lang="fr-FR" dirty="0"/>
              <a:t>80 ETI et PME</a:t>
            </a:r>
          </a:p>
          <a:p>
            <a:pPr lvl="1"/>
            <a:r>
              <a:rPr lang="fr-FR" dirty="0"/>
              <a:t>300 startups spécialisées en IA</a:t>
            </a:r>
          </a:p>
          <a:p>
            <a:endParaRPr lang="fr-FR" b="1" dirty="0"/>
          </a:p>
          <a:p>
            <a:r>
              <a:rPr lang="fr-FR" dirty="0"/>
              <a:t> Objectifs </a:t>
            </a:r>
            <a:r>
              <a:rPr lang="fr-FR" b="1" dirty="0"/>
              <a:t>propulser la France parmi les champions de l’IA </a:t>
            </a:r>
            <a:endParaRPr lang="fr-FR" dirty="0"/>
          </a:p>
          <a:p>
            <a:pPr lvl="1"/>
            <a:r>
              <a:rPr lang="fr-FR" dirty="0"/>
              <a:t>Top 5 mondial des pays experts en Intelligence Artificielle</a:t>
            </a:r>
          </a:p>
          <a:p>
            <a:pPr lvl="1"/>
            <a:r>
              <a:rPr lang="fr-FR" dirty="0"/>
              <a:t>Leader européen de la recherche en Intelligence Artificielle </a:t>
            </a:r>
          </a:p>
          <a:p>
            <a:pPr lvl="1"/>
            <a:r>
              <a:rPr lang="fr-FR" dirty="0"/>
              <a:t>Doubler le nombre de doctorants (passant ainsi de 250 à 500/an)</a:t>
            </a:r>
          </a:p>
          <a:p>
            <a:pPr lvl="1"/>
            <a:r>
              <a:rPr lang="fr-FR" dirty="0"/>
              <a:t>Accueillir 300 chercheurs à l’IDRIS puis 1000 à terme</a:t>
            </a:r>
          </a:p>
        </p:txBody>
      </p:sp>
      <p:sp>
        <p:nvSpPr>
          <p:cNvPr id="7" name="Titre 4">
            <a:extLst>
              <a:ext uri="{FF2B5EF4-FFF2-40B4-BE49-F238E27FC236}">
                <a16:creationId xmlns:a16="http://schemas.microsoft.com/office/drawing/2014/main" id="{05D8A7A5-2445-744D-B78E-61235FF5F9BD}"/>
              </a:ext>
            </a:extLst>
          </p:cNvPr>
          <p:cNvSpPr txBox="1">
            <a:spLocks/>
          </p:cNvSpPr>
          <p:nvPr/>
        </p:nvSpPr>
        <p:spPr>
          <a:xfrm>
            <a:off x="1269920" y="185173"/>
            <a:ext cx="146925" cy="430887"/>
          </a:xfrm>
          <a:prstGeom prst="rect">
            <a:avLst/>
          </a:prstGeom>
          <a:solidFill>
            <a:schemeClr val="bg1"/>
          </a:solidFill>
        </p:spPr>
        <p:txBody>
          <a:bodyPr wrap="none" rIns="5400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cap="all" baseline="0">
                <a:solidFill>
                  <a:srgbClr val="5C0F8C"/>
                </a:solidFill>
                <a:latin typeface="Helvetica Neue" pitchFamily="50"/>
                <a:ea typeface="+mj-ea"/>
                <a:cs typeface="+mj-cs"/>
              </a:defRPr>
            </a:lvl1pPr>
          </a:lstStyle>
          <a:p>
            <a:endParaRPr lang="fr-FR" sz="2200" dirty="0"/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2753E619-3864-D644-A1BF-04460AD6EE1D}"/>
              </a:ext>
            </a:extLst>
          </p:cNvPr>
          <p:cNvSpPr txBox="1">
            <a:spLocks/>
          </p:cNvSpPr>
          <p:nvPr/>
        </p:nvSpPr>
        <p:spPr>
          <a:xfrm>
            <a:off x="1322890" y="567616"/>
            <a:ext cx="3573414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itchFamily="5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Plan Intelligence Artificielle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66BC7AB-4698-1045-A5B6-4207647D0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95F456A6-5E79-CB4C-ADAD-FAC1E48E7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EFC2BF3F-3824-E04E-9D6E-808B38C47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015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5C57B4E-982D-564A-A0D0-9294A6320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4812" y="1639350"/>
            <a:ext cx="5907986" cy="37152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5027843-A638-0D47-AB0B-0568083BA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1677344"/>
            <a:ext cx="2614532" cy="3677252"/>
          </a:xfrm>
          <a:prstGeom prst="rect">
            <a:avLst/>
          </a:prstGeom>
        </p:spPr>
      </p:pic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4400BA0A-D64C-5D45-9EA2-3D9C221206A2}"/>
              </a:ext>
            </a:extLst>
          </p:cNvPr>
          <p:cNvSpPr txBox="1">
            <a:spLocks/>
          </p:cNvSpPr>
          <p:nvPr/>
        </p:nvSpPr>
        <p:spPr>
          <a:xfrm>
            <a:off x="1322890" y="567616"/>
            <a:ext cx="3573414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itchFamily="5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Plan Intelligence Artificielle</a:t>
            </a:r>
          </a:p>
        </p:txBody>
      </p:sp>
      <p:sp>
        <p:nvSpPr>
          <p:cNvPr id="12" name="Titre 4">
            <a:extLst>
              <a:ext uri="{FF2B5EF4-FFF2-40B4-BE49-F238E27FC236}">
                <a16:creationId xmlns:a16="http://schemas.microsoft.com/office/drawing/2014/main" id="{BC0E4BF0-CBB4-1F48-B44C-86B145C8BF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9919" y="116633"/>
            <a:ext cx="7118505" cy="430887"/>
          </a:xfrm>
          <a:prstGeom prst="rect">
            <a:avLst/>
          </a:prstGeom>
          <a:solidFill>
            <a:schemeClr val="bg1"/>
          </a:solidFill>
        </p:spPr>
        <p:txBody>
          <a:bodyPr wrap="square" rIns="5400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cap="all" baseline="0">
                <a:solidFill>
                  <a:srgbClr val="5C0F8C"/>
                </a:solidFill>
                <a:latin typeface="Helvetica Neue" pitchFamily="50"/>
                <a:ea typeface="+mj-ea"/>
                <a:cs typeface="+mj-cs"/>
              </a:defRPr>
            </a:lvl1pPr>
          </a:lstStyle>
          <a:p>
            <a:r>
              <a:rPr lang="fr-FR" sz="2200" dirty="0"/>
              <a:t>COMMENT ACCÉDER aux ressources GENCI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04B60BA-C4F9-4641-86B7-3ECD1073A27A}"/>
              </a:ext>
            </a:extLst>
          </p:cNvPr>
          <p:cNvSpPr txBox="1"/>
          <p:nvPr/>
        </p:nvSpPr>
        <p:spPr>
          <a:xfrm>
            <a:off x="996333" y="5742105"/>
            <a:ext cx="6199326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Document disponible sous : http://</a:t>
            </a:r>
            <a:r>
              <a:rPr lang="fr-FR" dirty="0" err="1"/>
              <a:t>www.genci.fr</a:t>
            </a:r>
            <a:r>
              <a:rPr lang="fr-FR" dirty="0"/>
              <a:t>/</a:t>
            </a:r>
            <a:r>
              <a:rPr lang="fr-FR" dirty="0" err="1"/>
              <a:t>fr</a:t>
            </a:r>
            <a:r>
              <a:rPr lang="fr-FR" dirty="0"/>
              <a:t>/</a:t>
            </a:r>
            <a:r>
              <a:rPr lang="fr-FR" dirty="0" err="1"/>
              <a:t>node</a:t>
            </a:r>
            <a:r>
              <a:rPr lang="fr-FR" dirty="0"/>
              <a:t>/965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DF725E9-0E7A-D640-A12E-24FDBA91F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524504-BB68-8F43-9763-51386C5BD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E702D3-43D9-9747-BCE1-9026ACF40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6195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00B639-A5AF-B642-A8E9-EB84FBB46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20" y="185173"/>
            <a:ext cx="6555666" cy="461665"/>
          </a:xfrm>
        </p:spPr>
        <p:txBody>
          <a:bodyPr/>
          <a:lstStyle/>
          <a:p>
            <a:r>
              <a:rPr lang="fr-FR" dirty="0"/>
              <a:t>Présentation du processus d’</a:t>
            </a:r>
            <a:r>
              <a:rPr lang="fr-FR" dirty="0" err="1"/>
              <a:t>acces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0880D4-BA68-2C48-B2AB-9638B51D62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255" y="572823"/>
            <a:ext cx="4148893" cy="400110"/>
          </a:xfrm>
        </p:spPr>
        <p:txBody>
          <a:bodyPr/>
          <a:lstStyle/>
          <a:p>
            <a:r>
              <a:rPr lang="fr-FR" dirty="0"/>
              <a:t>Modification des modes d’accès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21F4C4-8711-9844-90EF-99C53D1465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544" y="2060848"/>
            <a:ext cx="8820472" cy="2808312"/>
          </a:xfrm>
        </p:spPr>
        <p:txBody>
          <a:bodyPr/>
          <a:lstStyle/>
          <a:p>
            <a:r>
              <a:rPr lang="fr-FR" dirty="0"/>
              <a:t> Deux modes d’accès aux ressources de GENCI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 Mode Historique</a:t>
            </a:r>
            <a:br>
              <a:rPr lang="fr-FR" dirty="0"/>
            </a:br>
            <a:r>
              <a:rPr lang="fr-FR" dirty="0"/>
              <a:t>DARI : Demande d’Attribution de Ressources Informatiques</a:t>
            </a:r>
          </a:p>
          <a:p>
            <a:pPr lvl="2"/>
            <a:r>
              <a:rPr lang="fr-FR" dirty="0"/>
              <a:t>HPC et/ou IA : développement long terme, </a:t>
            </a:r>
            <a:r>
              <a:rPr lang="fr-FR" b="1" dirty="0"/>
              <a:t>utilisation</a:t>
            </a:r>
            <a:r>
              <a:rPr lang="fr-FR" dirty="0"/>
              <a:t> de l’IA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 Nouveau mode </a:t>
            </a:r>
            <a:r>
              <a:rPr lang="fr-FR" i="1" dirty="0">
                <a:solidFill>
                  <a:srgbClr val="FF0000"/>
                </a:solidFill>
              </a:rPr>
              <a:t>disponible en septembre 2019 uniquement à l’IDRIS</a:t>
            </a:r>
            <a:br>
              <a:rPr lang="fr-FR" i="1" dirty="0">
                <a:solidFill>
                  <a:srgbClr val="FF0000"/>
                </a:solidFill>
              </a:rPr>
            </a:br>
            <a:r>
              <a:rPr lang="fr-FR" dirty="0"/>
              <a:t>Accès Dynamique </a:t>
            </a:r>
            <a:r>
              <a:rPr lang="fr-FR" i="1" dirty="0"/>
              <a:t>(en cours de développement)</a:t>
            </a:r>
          </a:p>
          <a:p>
            <a:pPr lvl="2"/>
            <a:r>
              <a:rPr lang="fr-FR" dirty="0"/>
              <a:t> Aujourd’hui exclusivement dédié au </a:t>
            </a:r>
            <a:r>
              <a:rPr lang="fr-FR" b="1" dirty="0"/>
              <a:t>développement</a:t>
            </a:r>
            <a:r>
              <a:rPr lang="fr-FR" dirty="0"/>
              <a:t> d’algorithme en IA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9B7D91-0201-074A-8E49-337923519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BF6A46E-D5AB-C844-B62C-9A22EFCD9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A670095-3130-DC4B-B8D3-7A4EA236D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6703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AAC484D-CF3A-464E-930F-E4F7BFF8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20" y="185173"/>
            <a:ext cx="7034964" cy="430887"/>
          </a:xfrm>
        </p:spPr>
        <p:txBody>
          <a:bodyPr/>
          <a:lstStyle/>
          <a:p>
            <a:r>
              <a:rPr lang="fr-FR" sz="2200" dirty="0"/>
              <a:t>COMMENT ACCÉDER aux ressources GENCI ?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9B6622A-7963-F04B-9479-34C89A284D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255" y="572823"/>
            <a:ext cx="6171882" cy="400110"/>
          </a:xfrm>
        </p:spPr>
        <p:txBody>
          <a:bodyPr/>
          <a:lstStyle/>
          <a:p>
            <a:r>
              <a:rPr lang="fr-FR" dirty="0"/>
              <a:t>IA : point sur dispositifs ouverture aux équipes IA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3823B756-15E7-9549-B8EE-5AE130313F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9552" y="1196752"/>
            <a:ext cx="7906116" cy="461688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fr-FR" dirty="0"/>
          </a:p>
          <a:p>
            <a:r>
              <a:rPr lang="fr-FR" sz="2100" dirty="0">
                <a:sym typeface="Wingdings" pitchFamily="2" charset="2"/>
              </a:rPr>
              <a:t> Extension du périmètre CT10 : </a:t>
            </a:r>
            <a:r>
              <a:rPr lang="fr-FR" sz="2100" dirty="0"/>
              <a:t>Nouvelles applications et applications transversales du calcul</a:t>
            </a:r>
          </a:p>
          <a:p>
            <a:pPr lvl="1"/>
            <a:r>
              <a:rPr lang="fr-FR" dirty="0"/>
              <a:t>Mots-clés : Ingénierie des systèmes, énergie, neutronique, radioprotection, autres applications du calcul intensif. </a:t>
            </a:r>
            <a:r>
              <a:rPr lang="fr-FR" b="1" i="1" dirty="0"/>
              <a:t>Intelligence artificielle, machine </a:t>
            </a:r>
            <a:r>
              <a:rPr lang="fr-FR" b="1" i="1" dirty="0" err="1"/>
              <a:t>learning</a:t>
            </a:r>
            <a:r>
              <a:rPr lang="fr-FR" b="1" i="1" dirty="0"/>
              <a:t>, </a:t>
            </a:r>
            <a:r>
              <a:rPr lang="fr-FR" b="1" i="1" dirty="0" err="1"/>
              <a:t>deep</a:t>
            </a:r>
            <a:r>
              <a:rPr lang="fr-FR" b="1" i="1" dirty="0"/>
              <a:t> </a:t>
            </a:r>
            <a:r>
              <a:rPr lang="fr-FR" b="1" i="1" dirty="0" err="1"/>
              <a:t>learning</a:t>
            </a:r>
            <a:r>
              <a:rPr lang="fr-FR" b="1" i="1" dirty="0"/>
              <a:t>, data </a:t>
            </a:r>
            <a:r>
              <a:rPr lang="fr-FR" b="1" i="1" dirty="0" err="1"/>
              <a:t>mining</a:t>
            </a:r>
            <a:r>
              <a:rPr lang="fr-FR" b="1" i="1" dirty="0"/>
              <a:t>, applications transverses de l'apprentissage automatique et de l'analyse de données. </a:t>
            </a:r>
            <a:r>
              <a:rPr lang="fr-FR" i="1" dirty="0"/>
              <a:t>Sciences humaines et sociales</a:t>
            </a:r>
            <a:br>
              <a:rPr lang="fr-FR" sz="1600" dirty="0"/>
            </a:br>
            <a:endParaRPr lang="fr-FR" sz="1600" dirty="0"/>
          </a:p>
          <a:p>
            <a:r>
              <a:rPr lang="fr-FR" dirty="0">
                <a:sym typeface="Wingdings" pitchFamily="2" charset="2"/>
              </a:rPr>
              <a:t> Renforcement par 11 experts IA (CNRS/INRIA/CEA/Universités)</a:t>
            </a:r>
            <a:endParaRPr lang="fr-FR" sz="1800" dirty="0"/>
          </a:p>
          <a:p>
            <a:pPr marL="0" indent="0">
              <a:buNone/>
            </a:pPr>
            <a:endParaRPr lang="fr-FR" dirty="0">
              <a:sym typeface="Wingdings" pitchFamily="2" charset="2"/>
            </a:endParaRPr>
          </a:p>
          <a:p>
            <a:r>
              <a:rPr lang="fr-FR" dirty="0">
                <a:sym typeface="Wingdings" pitchFamily="2" charset="2"/>
              </a:rPr>
              <a:t> N</a:t>
            </a:r>
            <a:r>
              <a:rPr lang="fr-FR" dirty="0"/>
              <a:t>ouveau mode d’accès pour l’IA : </a:t>
            </a:r>
            <a:r>
              <a:rPr lang="fr-FR" b="1" dirty="0"/>
              <a:t>Accès dynamique </a:t>
            </a:r>
            <a:endParaRPr lang="fr-FR" dirty="0"/>
          </a:p>
          <a:p>
            <a:pPr lvl="1"/>
            <a:r>
              <a:rPr lang="fr-FR" dirty="0"/>
              <a:t>Hors processus DARI habituel, </a:t>
            </a:r>
            <a:r>
              <a:rPr lang="fr-FR" b="1" dirty="0"/>
              <a:t>appel ouvert en permanence </a:t>
            </a:r>
          </a:p>
          <a:p>
            <a:pPr lvl="1"/>
            <a:r>
              <a:rPr lang="fr-FR" dirty="0"/>
              <a:t>Dossier d’accès </a:t>
            </a:r>
            <a:r>
              <a:rPr lang="fr-FR" b="1" dirty="0"/>
              <a:t>plus léger et plus rapide </a:t>
            </a:r>
            <a:r>
              <a:rPr lang="fr-FR" dirty="0"/>
              <a:t>valable un an</a:t>
            </a:r>
          </a:p>
          <a:p>
            <a:pPr lvl="1"/>
            <a:r>
              <a:rPr lang="fr-FR" dirty="0"/>
              <a:t>Validation par le directeur du centre</a:t>
            </a:r>
          </a:p>
          <a:p>
            <a:pPr lvl="1"/>
            <a:r>
              <a:rPr lang="fr-FR" b="1" dirty="0"/>
              <a:t>Pas d’expertise </a:t>
            </a:r>
            <a:r>
              <a:rPr lang="fr-FR" dirty="0"/>
              <a:t>si demande &lt; 10 </a:t>
            </a:r>
            <a:r>
              <a:rPr lang="fr-FR" dirty="0" err="1"/>
              <a:t>kh</a:t>
            </a:r>
            <a:r>
              <a:rPr lang="fr-FR" dirty="0"/>
              <a:t> GPU et &lt;10 % de la partition IA sinon confirmation par un expert CT10</a:t>
            </a:r>
          </a:p>
          <a:p>
            <a:pPr lvl="1"/>
            <a:r>
              <a:rPr lang="fr-FR" b="1" dirty="0"/>
              <a:t>Pas de contrainte de consommation </a:t>
            </a:r>
            <a:r>
              <a:rPr lang="fr-FR" dirty="0"/>
              <a:t>régulière</a:t>
            </a:r>
          </a:p>
          <a:p>
            <a:pPr lvl="1"/>
            <a:r>
              <a:rPr lang="fr-FR" dirty="0"/>
              <a:t>Possibilité de réservations à l’étude</a:t>
            </a:r>
          </a:p>
          <a:p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13E7F7-F2F3-E442-B34B-CD5D85D9FB51}"/>
              </a:ext>
            </a:extLst>
          </p:cNvPr>
          <p:cNvSpPr txBox="1"/>
          <p:nvPr/>
        </p:nvSpPr>
        <p:spPr>
          <a:xfrm>
            <a:off x="857414" y="5813632"/>
            <a:ext cx="7013564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/>
              <a:t>Attention : Mode envisageable </a:t>
            </a:r>
            <a:r>
              <a:rPr lang="fr-FR" sz="1600" b="1" dirty="0"/>
              <a:t>uniquement </a:t>
            </a:r>
          </a:p>
          <a:p>
            <a:r>
              <a:rPr lang="fr-FR" sz="1600" b="1" dirty="0"/>
              <a:t>si les ressources GPU ne sont pas contraintes (offre &gt; à la demande)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8D85F82-280D-7C4E-B758-313F5B5C3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CADA169-1776-CF4B-8E19-00E77FCA9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77622D-BA76-E844-B6DA-CDFD88609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011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 vers le bas 3">
            <a:extLst>
              <a:ext uri="{FF2B5EF4-FFF2-40B4-BE49-F238E27FC236}">
                <a16:creationId xmlns:a16="http://schemas.microsoft.com/office/drawing/2014/main" id="{15775E16-049E-484D-B80F-E4D9BC4C8596}"/>
              </a:ext>
            </a:extLst>
          </p:cNvPr>
          <p:cNvSpPr/>
          <p:nvPr/>
        </p:nvSpPr>
        <p:spPr>
          <a:xfrm>
            <a:off x="7915418" y="5066832"/>
            <a:ext cx="318353" cy="498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vers la droite 27">
            <a:extLst>
              <a:ext uri="{FF2B5EF4-FFF2-40B4-BE49-F238E27FC236}">
                <a16:creationId xmlns:a16="http://schemas.microsoft.com/office/drawing/2014/main" id="{8924C758-9AEC-454E-8EAF-4BE00078F559}"/>
              </a:ext>
            </a:extLst>
          </p:cNvPr>
          <p:cNvSpPr/>
          <p:nvPr/>
        </p:nvSpPr>
        <p:spPr>
          <a:xfrm rot="730283">
            <a:off x="5172232" y="1468586"/>
            <a:ext cx="2035846" cy="3063676"/>
          </a:xfrm>
          <a:custGeom>
            <a:avLst/>
            <a:gdLst>
              <a:gd name="connsiteX0" fmla="*/ 0 w 7200800"/>
              <a:gd name="connsiteY0" fmla="*/ 162018 h 648072"/>
              <a:gd name="connsiteX1" fmla="*/ 6876764 w 7200800"/>
              <a:gd name="connsiteY1" fmla="*/ 162018 h 648072"/>
              <a:gd name="connsiteX2" fmla="*/ 6876764 w 7200800"/>
              <a:gd name="connsiteY2" fmla="*/ 0 h 648072"/>
              <a:gd name="connsiteX3" fmla="*/ 7200800 w 7200800"/>
              <a:gd name="connsiteY3" fmla="*/ 324036 h 648072"/>
              <a:gd name="connsiteX4" fmla="*/ 6876764 w 7200800"/>
              <a:gd name="connsiteY4" fmla="*/ 648072 h 648072"/>
              <a:gd name="connsiteX5" fmla="*/ 6876764 w 7200800"/>
              <a:gd name="connsiteY5" fmla="*/ 486054 h 648072"/>
              <a:gd name="connsiteX6" fmla="*/ 0 w 7200800"/>
              <a:gd name="connsiteY6" fmla="*/ 486054 h 648072"/>
              <a:gd name="connsiteX7" fmla="*/ 0 w 7200800"/>
              <a:gd name="connsiteY7" fmla="*/ 162018 h 648072"/>
              <a:gd name="connsiteX0" fmla="*/ 0 w 7200800"/>
              <a:gd name="connsiteY0" fmla="*/ 486054 h 648072"/>
              <a:gd name="connsiteX1" fmla="*/ 6876764 w 7200800"/>
              <a:gd name="connsiteY1" fmla="*/ 162018 h 648072"/>
              <a:gd name="connsiteX2" fmla="*/ 6876764 w 7200800"/>
              <a:gd name="connsiteY2" fmla="*/ 0 h 648072"/>
              <a:gd name="connsiteX3" fmla="*/ 7200800 w 7200800"/>
              <a:gd name="connsiteY3" fmla="*/ 324036 h 648072"/>
              <a:gd name="connsiteX4" fmla="*/ 6876764 w 7200800"/>
              <a:gd name="connsiteY4" fmla="*/ 648072 h 648072"/>
              <a:gd name="connsiteX5" fmla="*/ 6876764 w 7200800"/>
              <a:gd name="connsiteY5" fmla="*/ 486054 h 648072"/>
              <a:gd name="connsiteX6" fmla="*/ 0 w 7200800"/>
              <a:gd name="connsiteY6" fmla="*/ 486054 h 648072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64721" h="4395477">
                <a:moveTo>
                  <a:pt x="0" y="0"/>
                </a:moveTo>
                <a:cubicBezTo>
                  <a:pt x="281401" y="2191762"/>
                  <a:pt x="2971816" y="3648408"/>
                  <a:pt x="6640685" y="3909423"/>
                </a:cubicBezTo>
                <a:lnTo>
                  <a:pt x="6640685" y="3747405"/>
                </a:lnTo>
                <a:lnTo>
                  <a:pt x="6964721" y="4071441"/>
                </a:lnTo>
                <a:lnTo>
                  <a:pt x="6640685" y="4395477"/>
                </a:lnTo>
                <a:lnTo>
                  <a:pt x="6640685" y="4233459"/>
                </a:lnTo>
                <a:cubicBezTo>
                  <a:pt x="5692344" y="4210804"/>
                  <a:pt x="412280" y="3530497"/>
                  <a:pt x="0" y="0"/>
                </a:cubicBez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space réservé du texte 6"/>
          <p:cNvSpPr txBox="1">
            <a:spLocks/>
          </p:cNvSpPr>
          <p:nvPr/>
        </p:nvSpPr>
        <p:spPr>
          <a:xfrm>
            <a:off x="539552" y="908720"/>
            <a:ext cx="8352656" cy="5256584"/>
          </a:xfrm>
          <a:prstGeom prst="rect">
            <a:avLst/>
          </a:prstGeom>
        </p:spPr>
        <p:txBody>
          <a:bodyPr>
            <a:noAutofit/>
          </a:bodyPr>
          <a:lstStyle>
            <a:lvl1pPr marL="92075" indent="-92075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q"/>
              <a:defRPr sz="2000" kern="1200" baseline="0">
                <a:solidFill>
                  <a:srgbClr val="5C0F8C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47675" indent="-182563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804863" indent="-17462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C74B5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</p:txBody>
      </p:sp>
      <p:sp>
        <p:nvSpPr>
          <p:cNvPr id="28" name="Flèche vers la droite 27"/>
          <p:cNvSpPr/>
          <p:nvPr/>
        </p:nvSpPr>
        <p:spPr>
          <a:xfrm>
            <a:off x="1525290" y="2448238"/>
            <a:ext cx="5351454" cy="2735991"/>
          </a:xfrm>
          <a:custGeom>
            <a:avLst/>
            <a:gdLst>
              <a:gd name="connsiteX0" fmla="*/ 0 w 7200800"/>
              <a:gd name="connsiteY0" fmla="*/ 162018 h 648072"/>
              <a:gd name="connsiteX1" fmla="*/ 6876764 w 7200800"/>
              <a:gd name="connsiteY1" fmla="*/ 162018 h 648072"/>
              <a:gd name="connsiteX2" fmla="*/ 6876764 w 7200800"/>
              <a:gd name="connsiteY2" fmla="*/ 0 h 648072"/>
              <a:gd name="connsiteX3" fmla="*/ 7200800 w 7200800"/>
              <a:gd name="connsiteY3" fmla="*/ 324036 h 648072"/>
              <a:gd name="connsiteX4" fmla="*/ 6876764 w 7200800"/>
              <a:gd name="connsiteY4" fmla="*/ 648072 h 648072"/>
              <a:gd name="connsiteX5" fmla="*/ 6876764 w 7200800"/>
              <a:gd name="connsiteY5" fmla="*/ 486054 h 648072"/>
              <a:gd name="connsiteX6" fmla="*/ 0 w 7200800"/>
              <a:gd name="connsiteY6" fmla="*/ 486054 h 648072"/>
              <a:gd name="connsiteX7" fmla="*/ 0 w 7200800"/>
              <a:gd name="connsiteY7" fmla="*/ 162018 h 648072"/>
              <a:gd name="connsiteX0" fmla="*/ 0 w 7200800"/>
              <a:gd name="connsiteY0" fmla="*/ 486054 h 648072"/>
              <a:gd name="connsiteX1" fmla="*/ 6876764 w 7200800"/>
              <a:gd name="connsiteY1" fmla="*/ 162018 h 648072"/>
              <a:gd name="connsiteX2" fmla="*/ 6876764 w 7200800"/>
              <a:gd name="connsiteY2" fmla="*/ 0 h 648072"/>
              <a:gd name="connsiteX3" fmla="*/ 7200800 w 7200800"/>
              <a:gd name="connsiteY3" fmla="*/ 324036 h 648072"/>
              <a:gd name="connsiteX4" fmla="*/ 6876764 w 7200800"/>
              <a:gd name="connsiteY4" fmla="*/ 648072 h 648072"/>
              <a:gd name="connsiteX5" fmla="*/ 6876764 w 7200800"/>
              <a:gd name="connsiteY5" fmla="*/ 486054 h 648072"/>
              <a:gd name="connsiteX6" fmla="*/ 0 w 7200800"/>
              <a:gd name="connsiteY6" fmla="*/ 486054 h 648072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  <a:gd name="connsiteX0" fmla="*/ 0 w 6964721"/>
              <a:gd name="connsiteY0" fmla="*/ 0 h 4395477"/>
              <a:gd name="connsiteX1" fmla="*/ 6640685 w 6964721"/>
              <a:gd name="connsiteY1" fmla="*/ 3909423 h 4395477"/>
              <a:gd name="connsiteX2" fmla="*/ 6640685 w 6964721"/>
              <a:gd name="connsiteY2" fmla="*/ 3747405 h 4395477"/>
              <a:gd name="connsiteX3" fmla="*/ 6964721 w 6964721"/>
              <a:gd name="connsiteY3" fmla="*/ 4071441 h 4395477"/>
              <a:gd name="connsiteX4" fmla="*/ 6640685 w 6964721"/>
              <a:gd name="connsiteY4" fmla="*/ 4395477 h 4395477"/>
              <a:gd name="connsiteX5" fmla="*/ 6640685 w 6964721"/>
              <a:gd name="connsiteY5" fmla="*/ 4233459 h 4395477"/>
              <a:gd name="connsiteX6" fmla="*/ 0 w 6964721"/>
              <a:gd name="connsiteY6" fmla="*/ 0 h 439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64721" h="4395477">
                <a:moveTo>
                  <a:pt x="0" y="0"/>
                </a:moveTo>
                <a:cubicBezTo>
                  <a:pt x="281401" y="2191762"/>
                  <a:pt x="2971816" y="3648408"/>
                  <a:pt x="6640685" y="3909423"/>
                </a:cubicBezTo>
                <a:lnTo>
                  <a:pt x="6640685" y="3747405"/>
                </a:lnTo>
                <a:lnTo>
                  <a:pt x="6964721" y="4071441"/>
                </a:lnTo>
                <a:lnTo>
                  <a:pt x="6640685" y="4395477"/>
                </a:lnTo>
                <a:lnTo>
                  <a:pt x="6640685" y="4233459"/>
                </a:lnTo>
                <a:cubicBezTo>
                  <a:pt x="5692344" y="4210804"/>
                  <a:pt x="412280" y="3530497"/>
                  <a:pt x="0" y="0"/>
                </a:cubicBez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269920" y="185173"/>
            <a:ext cx="5717296" cy="430887"/>
          </a:xfrm>
        </p:spPr>
        <p:txBody>
          <a:bodyPr/>
          <a:lstStyle/>
          <a:p>
            <a:r>
              <a:rPr lang="fr-FR" sz="2200" dirty="0"/>
              <a:t>Synoptique des Accès Dynamiques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97424" y="3612359"/>
            <a:ext cx="1620167" cy="54006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fr-FR" sz="1100" b="1" dirty="0"/>
              <a:t>Expertise par responsable de centre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96706" y="3979817"/>
            <a:ext cx="1620179" cy="11835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fr-FR" sz="1100" b="1" dirty="0"/>
              <a:t>Attribution des heures pour 1 an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9592" y="2564904"/>
            <a:ext cx="1620296" cy="54008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/>
              <a:t>Appel à projets</a:t>
            </a:r>
          </a:p>
        </p:txBody>
      </p:sp>
      <p:sp>
        <p:nvSpPr>
          <p:cNvPr id="27" name="Forme libre 26"/>
          <p:cNvSpPr/>
          <p:nvPr/>
        </p:nvSpPr>
        <p:spPr>
          <a:xfrm>
            <a:off x="2411760" y="2564927"/>
            <a:ext cx="2592288" cy="540064"/>
          </a:xfrm>
          <a:custGeom>
            <a:avLst/>
            <a:gdLst>
              <a:gd name="connsiteX0" fmla="*/ 0 w 6444821"/>
              <a:gd name="connsiteY0" fmla="*/ 0 h 1455299"/>
              <a:gd name="connsiteX1" fmla="*/ 6444821 w 6444821"/>
              <a:gd name="connsiteY1" fmla="*/ 0 h 1455299"/>
              <a:gd name="connsiteX2" fmla="*/ 6444821 w 6444821"/>
              <a:gd name="connsiteY2" fmla="*/ 1455299 h 1455299"/>
              <a:gd name="connsiteX3" fmla="*/ 0 w 6444821"/>
              <a:gd name="connsiteY3" fmla="*/ 1455299 h 1455299"/>
              <a:gd name="connsiteX4" fmla="*/ 0 w 6444821"/>
              <a:gd name="connsiteY4" fmla="*/ 0 h 145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4821" h="1455299">
                <a:moveTo>
                  <a:pt x="0" y="0"/>
                </a:moveTo>
                <a:lnTo>
                  <a:pt x="6444821" y="0"/>
                </a:lnTo>
                <a:lnTo>
                  <a:pt x="6444821" y="1455299"/>
                </a:lnTo>
                <a:lnTo>
                  <a:pt x="0" y="14552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108000" tIns="104400" rIns="108000" bIns="99568" numCol="1" spcCol="1270" anchor="ctr" anchorCtr="0">
            <a:noAutofit/>
          </a:bodyPr>
          <a:lstStyle/>
          <a:p>
            <a:pPr marL="285750" lvl="1" indent="-206375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alibri" panose="020F0502020204030204" pitchFamily="34" charset="0"/>
              <a:buChar char="→"/>
            </a:pPr>
            <a:r>
              <a:rPr lang="fr-FR" altLang="ja-JP" sz="1000" kern="1200" dirty="0">
                <a:solidFill>
                  <a:srgbClr val="5C0F8C"/>
                </a:solidFill>
                <a:latin typeface="+mn-lt"/>
              </a:rPr>
              <a:t>Toujours </a:t>
            </a:r>
            <a:r>
              <a:rPr lang="fr-FR" altLang="ja-JP" sz="1000" b="1" kern="1200" dirty="0">
                <a:solidFill>
                  <a:srgbClr val="5C0F8C"/>
                </a:solidFill>
                <a:latin typeface="+mn-lt"/>
              </a:rPr>
              <a:t>ouvert</a:t>
            </a:r>
          </a:p>
          <a:p>
            <a:pPr marL="285750" lvl="1" indent="-206375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alibri" panose="020F0502020204030204" pitchFamily="34" charset="0"/>
              <a:buChar char="→"/>
            </a:pPr>
            <a:r>
              <a:rPr lang="fr-FR" altLang="ja-JP" sz="1000" kern="1200" dirty="0">
                <a:solidFill>
                  <a:srgbClr val="5C0F8C"/>
                </a:solidFill>
                <a:latin typeface="+mn-lt"/>
              </a:rPr>
              <a:t>Candidature en ligne</a:t>
            </a:r>
            <a:endParaRPr lang="fr-FR" sz="1000" b="1" kern="1200" dirty="0">
              <a:solidFill>
                <a:srgbClr val="5C0F8C"/>
              </a:solidFill>
            </a:endParaRPr>
          </a:p>
        </p:txBody>
      </p:sp>
      <p:sp>
        <p:nvSpPr>
          <p:cNvPr id="29" name="Forme libre 28"/>
          <p:cNvSpPr/>
          <p:nvPr/>
        </p:nvSpPr>
        <p:spPr>
          <a:xfrm>
            <a:off x="3227022" y="3870910"/>
            <a:ext cx="1777026" cy="312683"/>
          </a:xfrm>
          <a:custGeom>
            <a:avLst/>
            <a:gdLst>
              <a:gd name="connsiteX0" fmla="*/ 0 w 6444821"/>
              <a:gd name="connsiteY0" fmla="*/ 0 h 1455299"/>
              <a:gd name="connsiteX1" fmla="*/ 6444821 w 6444821"/>
              <a:gd name="connsiteY1" fmla="*/ 0 h 1455299"/>
              <a:gd name="connsiteX2" fmla="*/ 6444821 w 6444821"/>
              <a:gd name="connsiteY2" fmla="*/ 1455299 h 1455299"/>
              <a:gd name="connsiteX3" fmla="*/ 0 w 6444821"/>
              <a:gd name="connsiteY3" fmla="*/ 1455299 h 1455299"/>
              <a:gd name="connsiteX4" fmla="*/ 0 w 6444821"/>
              <a:gd name="connsiteY4" fmla="*/ 0 h 145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4821" h="1455299">
                <a:moveTo>
                  <a:pt x="0" y="0"/>
                </a:moveTo>
                <a:lnTo>
                  <a:pt x="6444821" y="0"/>
                </a:lnTo>
                <a:lnTo>
                  <a:pt x="6444821" y="1455299"/>
                </a:lnTo>
                <a:lnTo>
                  <a:pt x="0" y="14552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108000" tIns="104400" rIns="108000" bIns="99568" numCol="1" spcCol="1270" anchor="ctr" anchorCtr="0">
            <a:noAutofit/>
          </a:bodyPr>
          <a:lstStyle/>
          <a:p>
            <a:pPr marL="79375" lvl="1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fr-FR" sz="1000" kern="1200" dirty="0">
              <a:solidFill>
                <a:srgbClr val="5C0F8C"/>
              </a:solidFill>
              <a:latin typeface="+mn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544550" y="1213481"/>
            <a:ext cx="3455434" cy="2462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>
              <a:buFont typeface="Wingdings" panose="05000000000000000000" pitchFamily="2" charset="2"/>
              <a:buChar char="§"/>
            </a:pPr>
            <a:endParaRPr lang="fr-FR" sz="1000" dirty="0">
              <a:solidFill>
                <a:srgbClr val="00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2346679" y="3178845"/>
            <a:ext cx="1215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FF8000"/>
                </a:solidFill>
              </a:rPr>
              <a:t>Quelques jours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3"/>
          </p:nvPr>
        </p:nvSpPr>
        <p:spPr>
          <a:xfrm>
            <a:off x="1278255" y="572823"/>
            <a:ext cx="7146893" cy="400110"/>
          </a:xfrm>
        </p:spPr>
        <p:txBody>
          <a:bodyPr/>
          <a:lstStyle/>
          <a:p>
            <a:r>
              <a:rPr lang="fr-FR" dirty="0"/>
              <a:t>Processus national d’attribution d’heures de calcul  en IA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2D5269-C6DF-4F4D-A7C9-0E4BBDDC3657}"/>
              </a:ext>
            </a:extLst>
          </p:cNvPr>
          <p:cNvSpPr/>
          <p:nvPr/>
        </p:nvSpPr>
        <p:spPr>
          <a:xfrm rot="16200000">
            <a:off x="-2016758" y="3717003"/>
            <a:ext cx="5076592" cy="54008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100" b="1" dirty="0"/>
              <a:t>Accès Dynamique Uniquement pour l’IA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F930C6-A4F5-6B4A-8F23-65141E947AD8}"/>
              </a:ext>
            </a:extLst>
          </p:cNvPr>
          <p:cNvSpPr/>
          <p:nvPr/>
        </p:nvSpPr>
        <p:spPr>
          <a:xfrm>
            <a:off x="2148609" y="4571613"/>
            <a:ext cx="3434018" cy="64462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fr-FR" sz="1100" b="1" dirty="0"/>
              <a:t>Expertise par comité thématique (CT10)</a:t>
            </a:r>
          </a:p>
          <a:p>
            <a:pPr algn="ctr">
              <a:lnSpc>
                <a:spcPct val="120000"/>
              </a:lnSpc>
            </a:pPr>
            <a:r>
              <a:rPr lang="fr-FR" sz="1100" b="1" dirty="0"/>
              <a:t>SI </a:t>
            </a:r>
            <a:r>
              <a:rPr lang="fr-FR" sz="1100" dirty="0"/>
              <a:t>demande &gt; 10 </a:t>
            </a:r>
            <a:r>
              <a:rPr lang="fr-FR" sz="1100" dirty="0" err="1"/>
              <a:t>kh</a:t>
            </a:r>
            <a:r>
              <a:rPr lang="fr-FR" sz="1100" dirty="0"/>
              <a:t> GPU et &gt;10 % de la partition IA</a:t>
            </a:r>
            <a:br>
              <a:rPr lang="fr-FR" sz="1100" dirty="0"/>
            </a:br>
            <a:r>
              <a:rPr lang="fr-FR" sz="1100" dirty="0"/>
              <a:t>ou sur demande du directeur de centre</a:t>
            </a:r>
            <a:endParaRPr lang="fr-FR" sz="1100" b="1" dirty="0"/>
          </a:p>
        </p:txBody>
      </p:sp>
      <p:sp>
        <p:nvSpPr>
          <p:cNvPr id="32" name="Forme libre 31">
            <a:extLst>
              <a:ext uri="{FF2B5EF4-FFF2-40B4-BE49-F238E27FC236}">
                <a16:creationId xmlns:a16="http://schemas.microsoft.com/office/drawing/2014/main" id="{DF07AF96-AFBB-9147-BB8B-4E3AF51C2F5C}"/>
              </a:ext>
            </a:extLst>
          </p:cNvPr>
          <p:cNvSpPr/>
          <p:nvPr/>
        </p:nvSpPr>
        <p:spPr>
          <a:xfrm>
            <a:off x="3227022" y="3723450"/>
            <a:ext cx="2250114" cy="366587"/>
          </a:xfrm>
          <a:custGeom>
            <a:avLst/>
            <a:gdLst>
              <a:gd name="connsiteX0" fmla="*/ 0 w 6444821"/>
              <a:gd name="connsiteY0" fmla="*/ 0 h 1455299"/>
              <a:gd name="connsiteX1" fmla="*/ 6444821 w 6444821"/>
              <a:gd name="connsiteY1" fmla="*/ 0 h 1455299"/>
              <a:gd name="connsiteX2" fmla="*/ 6444821 w 6444821"/>
              <a:gd name="connsiteY2" fmla="*/ 1455299 h 1455299"/>
              <a:gd name="connsiteX3" fmla="*/ 0 w 6444821"/>
              <a:gd name="connsiteY3" fmla="*/ 1455299 h 1455299"/>
              <a:gd name="connsiteX4" fmla="*/ 0 w 6444821"/>
              <a:gd name="connsiteY4" fmla="*/ 0 h 145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4821" h="1455299">
                <a:moveTo>
                  <a:pt x="0" y="0"/>
                </a:moveTo>
                <a:lnTo>
                  <a:pt x="6444821" y="0"/>
                </a:lnTo>
                <a:lnTo>
                  <a:pt x="6444821" y="1455299"/>
                </a:lnTo>
                <a:lnTo>
                  <a:pt x="0" y="14552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108000" tIns="104400" rIns="108000" bIns="99568" numCol="1" spcCol="1270" anchor="ctr" anchorCtr="0">
            <a:noAutofit/>
          </a:bodyPr>
          <a:lstStyle/>
          <a:p>
            <a:pPr marL="285750" lvl="1" indent="-206375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alibri" panose="020F0502020204030204" pitchFamily="34" charset="0"/>
              <a:buChar char="→"/>
            </a:pPr>
            <a:r>
              <a:rPr lang="fr-FR" altLang="ja-JP" sz="1000" kern="1200" dirty="0">
                <a:solidFill>
                  <a:srgbClr val="5C0F8C"/>
                </a:solidFill>
                <a:latin typeface="+mn-lt"/>
              </a:rPr>
              <a:t>Evaluation scientifique </a:t>
            </a:r>
            <a:endParaRPr lang="fr-FR" altLang="ja-JP" sz="1000" dirty="0">
              <a:solidFill>
                <a:srgbClr val="5C0F8C"/>
              </a:solidFill>
            </a:endParaRPr>
          </a:p>
          <a:p>
            <a:pPr marL="285750" lvl="1" indent="-206375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alibri" panose="020F0502020204030204" pitchFamily="34" charset="0"/>
              <a:buChar char="→"/>
            </a:pPr>
            <a:r>
              <a:rPr lang="fr-FR" altLang="ja-JP" sz="1000" dirty="0">
                <a:solidFill>
                  <a:srgbClr val="5C0F8C"/>
                </a:solidFill>
              </a:rPr>
              <a:t>Evaluation technique</a:t>
            </a:r>
            <a:endParaRPr lang="fr-FR" sz="1000" dirty="0">
              <a:solidFill>
                <a:srgbClr val="5C0F8C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1EE3F4A-96C4-474B-BA96-F218E0BDB7C8}"/>
              </a:ext>
            </a:extLst>
          </p:cNvPr>
          <p:cNvSpPr txBox="1"/>
          <p:nvPr/>
        </p:nvSpPr>
        <p:spPr>
          <a:xfrm>
            <a:off x="3709060" y="4201041"/>
            <a:ext cx="1215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FF8000"/>
                </a:solidFill>
              </a:rPr>
              <a:t>Quelques jours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D0CB7B-E488-0947-803B-45CEA07CF9E1}"/>
              </a:ext>
            </a:extLst>
          </p:cNvPr>
          <p:cNvSpPr/>
          <p:nvPr/>
        </p:nvSpPr>
        <p:spPr>
          <a:xfrm>
            <a:off x="4458377" y="1473857"/>
            <a:ext cx="2592152" cy="5400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fr-FR" sz="1100" b="1" dirty="0"/>
              <a:t>Processus de création de compte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015BA25-3700-0C45-8180-BFB2BE40A470}"/>
              </a:ext>
            </a:extLst>
          </p:cNvPr>
          <p:cNvSpPr txBox="1"/>
          <p:nvPr/>
        </p:nvSpPr>
        <p:spPr>
          <a:xfrm>
            <a:off x="5517102" y="2061280"/>
            <a:ext cx="3231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FF8000"/>
                </a:solidFill>
              </a:rPr>
              <a:t>Quelques jours ou semaines</a:t>
            </a:r>
            <a:br>
              <a:rPr lang="fr-FR" sz="1200" dirty="0">
                <a:solidFill>
                  <a:srgbClr val="FF8000"/>
                </a:solidFill>
              </a:rPr>
            </a:br>
            <a:r>
              <a:rPr lang="fr-FR" sz="1200" dirty="0">
                <a:solidFill>
                  <a:srgbClr val="FF8000"/>
                </a:solidFill>
              </a:rPr>
              <a:t>à faire en amont des demandes (ex : 6 mois)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8FCE0B-E869-FC40-AEAE-D0B36A940E1B}"/>
              </a:ext>
            </a:extLst>
          </p:cNvPr>
          <p:cNvSpPr/>
          <p:nvPr/>
        </p:nvSpPr>
        <p:spPr>
          <a:xfrm>
            <a:off x="5234996" y="2556736"/>
            <a:ext cx="1620167" cy="25878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fr-FR" sz="1100" b="1" dirty="0"/>
              <a:t>Validation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06627" y="5656542"/>
            <a:ext cx="3543316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fr-FR" sz="1400" b="1" dirty="0">
                <a:ln w="9000" cmpd="sng">
                  <a:noFill/>
                  <a:prstDash val="solid"/>
                </a:ln>
                <a:solidFill>
                  <a:schemeClr val="accent4"/>
                </a:solidFill>
                <a:effectLst/>
              </a:rPr>
              <a:t>Un portail unique pour candidater : </a:t>
            </a:r>
            <a:r>
              <a:rPr lang="fr-FR" sz="1400" b="1" dirty="0" err="1">
                <a:ln w="9000" cmpd="sng">
                  <a:noFill/>
                  <a:prstDash val="solid"/>
                </a:ln>
                <a:solidFill>
                  <a:schemeClr val="accent4"/>
                </a:solidFill>
                <a:effectLst/>
              </a:rPr>
              <a:t>www.edari.fr</a:t>
            </a:r>
            <a:r>
              <a:rPr lang="fr-FR" sz="1400" b="1" dirty="0">
                <a:ln w="9000" cmpd="sng">
                  <a:noFill/>
                  <a:prstDash val="solid"/>
                </a:ln>
                <a:solidFill>
                  <a:schemeClr val="accent4"/>
                </a:solidFill>
                <a:effectLst/>
              </a:rPr>
              <a:t> </a:t>
            </a:r>
          </a:p>
          <a:p>
            <a:pPr marL="285750" indent="-285750">
              <a:buFont typeface="Wingdings" charset="2"/>
              <a:buChar char="Ø"/>
            </a:pPr>
            <a:r>
              <a:rPr lang="fr-FR" sz="1400" b="1" dirty="0">
                <a:ln w="9000" cmpd="sng">
                  <a:noFill/>
                  <a:prstDash val="solid"/>
                </a:ln>
                <a:solidFill>
                  <a:schemeClr val="accent4"/>
                </a:solidFill>
              </a:rPr>
              <a:t>Ouverture permanente</a:t>
            </a:r>
            <a:endParaRPr lang="fr-FR" sz="1400" b="1" dirty="0">
              <a:ln w="9000" cmpd="sng">
                <a:noFill/>
                <a:prstDash val="solid"/>
              </a:ln>
              <a:solidFill>
                <a:schemeClr val="accent4"/>
              </a:solidFill>
              <a:effectLst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AC69FD-DBFA-6644-AF0A-6C67A6ACAC9B}"/>
              </a:ext>
            </a:extLst>
          </p:cNvPr>
          <p:cNvSpPr/>
          <p:nvPr/>
        </p:nvSpPr>
        <p:spPr>
          <a:xfrm>
            <a:off x="5244750" y="3049772"/>
            <a:ext cx="1631994" cy="56680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120000"/>
              </a:lnSpc>
            </a:pPr>
            <a:r>
              <a:rPr lang="fr-FR" sz="1100" b="1" dirty="0"/>
              <a:t>Ouverture de compte</a:t>
            </a:r>
            <a:br>
              <a:rPr lang="fr-FR" sz="1100" b="1" dirty="0"/>
            </a:br>
            <a:r>
              <a:rPr lang="fr-FR" sz="1100" b="1" dirty="0"/>
              <a:t>en attente d’attribution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099594-AC56-654F-89AC-E3985B5456BD}"/>
              </a:ext>
            </a:extLst>
          </p:cNvPr>
          <p:cNvSpPr/>
          <p:nvPr/>
        </p:nvSpPr>
        <p:spPr>
          <a:xfrm>
            <a:off x="5530925" y="5628719"/>
            <a:ext cx="3420408" cy="5400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100" b="1" dirty="0"/>
              <a:t>Demande au fil de l’eau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100" b="1" dirty="0"/>
              <a:t>Renouvellement de projet au bout d’un an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D1090674-BC26-FC42-A47D-C545559F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D80DE425-0C0A-2B4C-85C8-765C7C51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18E9D7B-F20B-6046-8FB7-2F23CA30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6709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F458EF6-5856-364F-B3C0-7A19FB554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5051" y="1628800"/>
            <a:ext cx="6481145" cy="5090726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8079D3B1-7C8B-E04F-A8D8-449005639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20" y="185173"/>
            <a:ext cx="7034964" cy="430887"/>
          </a:xfrm>
        </p:spPr>
        <p:txBody>
          <a:bodyPr/>
          <a:lstStyle/>
          <a:p>
            <a:r>
              <a:rPr lang="fr-FR" sz="2200" dirty="0"/>
              <a:t>COMMENT ACCÉDER aux ressources GENCI ?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6A33F1A-5483-034D-9D6F-F9814799F7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255" y="572823"/>
            <a:ext cx="6986400" cy="400110"/>
          </a:xfrm>
        </p:spPr>
        <p:txBody>
          <a:bodyPr/>
          <a:lstStyle/>
          <a:p>
            <a:r>
              <a:rPr lang="fr-FR" dirty="0"/>
              <a:t>IA : point sur dispositifs ouverture aux équipes IA (2/3)</a:t>
            </a:r>
          </a:p>
        </p:txBody>
      </p:sp>
      <p:sp>
        <p:nvSpPr>
          <p:cNvPr id="11" name="Espace réservé du texte 6">
            <a:extLst>
              <a:ext uri="{FF2B5EF4-FFF2-40B4-BE49-F238E27FC236}">
                <a16:creationId xmlns:a16="http://schemas.microsoft.com/office/drawing/2014/main" id="{6EAC3D56-FB4E-8E48-A476-E8CECA2A68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0249" y="1268760"/>
            <a:ext cx="8253646" cy="724649"/>
          </a:xfrm>
        </p:spPr>
        <p:txBody>
          <a:bodyPr/>
          <a:lstStyle/>
          <a:p>
            <a:pPr marL="319088" indent="-319088"/>
            <a:r>
              <a:rPr lang="fr-FR" dirty="0"/>
              <a:t>Mode de fonctionnement des attributions sur le futur calculateur à l’IDRIS : DARI et Accès Dynamiques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2" name="Espace réservé du texte 6">
            <a:extLst>
              <a:ext uri="{FF2B5EF4-FFF2-40B4-BE49-F238E27FC236}">
                <a16:creationId xmlns:a16="http://schemas.microsoft.com/office/drawing/2014/main" id="{473987F8-B250-3447-9FB6-7447B61C2ABA}"/>
              </a:ext>
            </a:extLst>
          </p:cNvPr>
          <p:cNvSpPr txBox="1">
            <a:spLocks/>
          </p:cNvSpPr>
          <p:nvPr/>
        </p:nvSpPr>
        <p:spPr>
          <a:xfrm>
            <a:off x="451011" y="5336642"/>
            <a:ext cx="5345125" cy="1123821"/>
          </a:xfrm>
          <a:prstGeom prst="rect">
            <a:avLst/>
          </a:prstGeom>
        </p:spPr>
        <p:txBody>
          <a:bodyPr>
            <a:noAutofit/>
          </a:bodyPr>
          <a:lstStyle>
            <a:lvl1pPr marL="92075" indent="-92075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q"/>
              <a:defRPr sz="2000" kern="1200" baseline="0">
                <a:solidFill>
                  <a:srgbClr val="5C0F8C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447675" indent="-182563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804863" indent="-174625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C74B5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9088" indent="-319088"/>
            <a:r>
              <a:rPr lang="fr-FR" dirty="0"/>
              <a:t>Optimisation souple des ressources et ajustement entre les partitions HPC et IA pour les nœuds GPU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02378E8-9CEA-9C48-9FCD-902E61382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92F47B4-2B42-424E-8D15-CFE5231B4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CB88CC-29BA-D24B-AE50-17A2D864F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6378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D9F4E9-A999-594B-9881-2AC3346599D0}"/>
              </a:ext>
            </a:extLst>
          </p:cNvPr>
          <p:cNvSpPr/>
          <p:nvPr/>
        </p:nvSpPr>
        <p:spPr>
          <a:xfrm>
            <a:off x="218755" y="4403167"/>
            <a:ext cx="5577382" cy="22723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095EB2B-FEEE-154F-B6A6-A90DB6DEBF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4230" y="3270946"/>
            <a:ext cx="2049313" cy="1156870"/>
          </a:xfrm>
          <a:prstGeom prst="rect">
            <a:avLst/>
          </a:prstGeom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269920" y="185173"/>
            <a:ext cx="5367841" cy="430887"/>
          </a:xfrm>
        </p:spPr>
        <p:txBody>
          <a:bodyPr/>
          <a:lstStyle/>
          <a:p>
            <a:r>
              <a:rPr lang="fr-FR" sz="2200" dirty="0" err="1"/>
              <a:t>BilAn</a:t>
            </a:r>
            <a:r>
              <a:rPr lang="fr-FR" sz="2200" dirty="0"/>
              <a:t> des ressources de GENCI ?</a:t>
            </a:r>
            <a:endParaRPr lang="fr-FR" sz="2200" noProof="0" dirty="0">
              <a:latin typeface="+mn-lt"/>
            </a:endParaRP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1278255" y="572823"/>
            <a:ext cx="3350982" cy="400110"/>
          </a:xfrm>
        </p:spPr>
        <p:txBody>
          <a:bodyPr/>
          <a:lstStyle/>
          <a:p>
            <a:r>
              <a:rPr lang="fr-FR" dirty="0"/>
              <a:t>Utilisation des ressources</a:t>
            </a:r>
          </a:p>
        </p:txBody>
      </p:sp>
      <p:graphicFrame>
        <p:nvGraphicFramePr>
          <p:cNvPr id="21" name="Graphique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0476050"/>
              </p:ext>
            </p:extLst>
          </p:nvPr>
        </p:nvGraphicFramePr>
        <p:xfrm>
          <a:off x="-972616" y="4406818"/>
          <a:ext cx="6770135" cy="2550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6083376" y="4636293"/>
            <a:ext cx="2773192" cy="138499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400" dirty="0"/>
              <a:t>A GENCI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/>
              <a:t>60% des utilisateurs de Tier1 utilisent aussi un Tier2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>
                <a:sym typeface="Wingdings" pitchFamily="2" charset="2"/>
              </a:rPr>
              <a:t>18% des projets soutenus par un industriel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>
                <a:sym typeface="Wingdings" pitchFamily="2" charset="2"/>
              </a:rPr>
              <a:t>32% part l’ANR</a:t>
            </a:r>
            <a:endParaRPr lang="fr-FR" sz="1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3F525C-B649-4C4D-97FA-795C67C39F9B}"/>
              </a:ext>
            </a:extLst>
          </p:cNvPr>
          <p:cNvSpPr txBox="1"/>
          <p:nvPr/>
        </p:nvSpPr>
        <p:spPr>
          <a:xfrm>
            <a:off x="6083376" y="1292664"/>
            <a:ext cx="2953120" cy="160043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400" dirty="0"/>
              <a:t>COMUT (Comité utilisateurs) dans chaque centre 4X/an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/>
              <a:t>Représentant des utilisateurs des 11 CT </a:t>
            </a:r>
            <a:r>
              <a:rPr lang="mr-IN" sz="1400" dirty="0"/>
              <a:t>–</a:t>
            </a:r>
            <a:r>
              <a:rPr lang="fr-FR" sz="1400" dirty="0"/>
              <a:t> Centre </a:t>
            </a:r>
            <a:r>
              <a:rPr lang="mr-IN" sz="1400" dirty="0"/>
              <a:t>–</a:t>
            </a:r>
            <a:r>
              <a:rPr lang="fr-FR" sz="1400" dirty="0"/>
              <a:t> GENCI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/>
              <a:t>Information du centre et GENCI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sz="1400" dirty="0"/>
              <a:t>Remontées des besoins, questions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A573484-A7EB-FD4A-B8AA-1C7BFECC83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311"/>
            <a:ext cx="5598078" cy="3043544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AF84BE-3A15-4142-A41E-792AAFBB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52837D91-A723-F948-9D9D-D31355E88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791E6489-84DC-194D-9357-126B38FC2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0282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3A89C5A-8DCA-3E4A-93C8-AF003F5F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9E2C04F-B4B1-0F49-BA72-3E791341A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4ED9D-4EAA-1540-8172-EB4BF28F0356}"/>
              </a:ext>
            </a:extLst>
          </p:cNvPr>
          <p:cNvSpPr txBox="1"/>
          <p:nvPr/>
        </p:nvSpPr>
        <p:spPr>
          <a:xfrm>
            <a:off x="2304796" y="2741995"/>
            <a:ext cx="4260292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3200" dirty="0"/>
              <a:t>Ecosystème régional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339085E-744A-004A-8846-0B664D99930B}"/>
              </a:ext>
            </a:extLst>
          </p:cNvPr>
          <p:cNvSpPr txBox="1"/>
          <p:nvPr/>
        </p:nvSpPr>
        <p:spPr>
          <a:xfrm>
            <a:off x="2339752" y="4142478"/>
            <a:ext cx="4261103" cy="584775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3200" dirty="0"/>
              <a:t>Ecosystème européen</a:t>
            </a:r>
          </a:p>
        </p:txBody>
      </p:sp>
      <p:sp>
        <p:nvSpPr>
          <p:cNvPr id="9" name="Flèche vers la droite 8">
            <a:extLst>
              <a:ext uri="{FF2B5EF4-FFF2-40B4-BE49-F238E27FC236}">
                <a16:creationId xmlns:a16="http://schemas.microsoft.com/office/drawing/2014/main" id="{987B0839-B7B3-AE44-804A-D2BB5A0298B8}"/>
              </a:ext>
            </a:extLst>
          </p:cNvPr>
          <p:cNvSpPr/>
          <p:nvPr/>
        </p:nvSpPr>
        <p:spPr>
          <a:xfrm>
            <a:off x="1287418" y="4341332"/>
            <a:ext cx="695347" cy="18706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D5FB4F0-29F1-164C-A370-754FC5AF203F}"/>
              </a:ext>
            </a:extLst>
          </p:cNvPr>
          <p:cNvSpPr txBox="1"/>
          <p:nvPr/>
        </p:nvSpPr>
        <p:spPr>
          <a:xfrm>
            <a:off x="2304796" y="3433749"/>
            <a:ext cx="4260292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3200" dirty="0"/>
              <a:t>Ecosystème national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B8790B7-C380-1F48-B6A3-62F4EC883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6C9022-DDA2-4E4D-8EB7-711FD18C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0287B6C-6E80-8041-90FF-5044AD4C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0090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uée 3"/>
          <p:cNvSpPr/>
          <p:nvPr/>
        </p:nvSpPr>
        <p:spPr>
          <a:xfrm>
            <a:off x="2298607" y="1567492"/>
            <a:ext cx="4432093" cy="2696240"/>
          </a:xfrm>
          <a:prstGeom prst="donut">
            <a:avLst>
              <a:gd name="adj" fmla="val 39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269920" y="185173"/>
            <a:ext cx="6150042" cy="430887"/>
          </a:xfrm>
        </p:spPr>
        <p:txBody>
          <a:bodyPr/>
          <a:lstStyle/>
          <a:p>
            <a:r>
              <a:rPr lang="fr-FR" sz="2200" dirty="0"/>
              <a:t>PRACE, l’Infrastructure européenne</a:t>
            </a:r>
            <a:endParaRPr lang="fr-FR" sz="2200" noProof="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1278255" y="572823"/>
            <a:ext cx="3065263" cy="400110"/>
          </a:xfrm>
        </p:spPr>
        <p:txBody>
          <a:bodyPr/>
          <a:lstStyle/>
          <a:p>
            <a:r>
              <a:rPr lang="fr-FR" noProof="0" dirty="0"/>
              <a:t>Calculateurs de PRACE</a:t>
            </a:r>
            <a:endParaRPr lang="fr-FR" noProof="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2" name="Image 21" descr="supermuc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1049" y="2489985"/>
            <a:ext cx="1366455" cy="88008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775319" y="555260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7151630" y="2434836"/>
            <a:ext cx="172586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dirty="0" err="1">
                <a:solidFill>
                  <a:srgbClr val="0070C0"/>
                </a:solidFill>
                <a:latin typeface="Calibri" pitchFamily="34" charset="0"/>
              </a:rPr>
              <a:t>SuperMUC</a:t>
            </a:r>
            <a:r>
              <a:rPr lang="en-US" sz="1100" b="1" i="0" dirty="0">
                <a:solidFill>
                  <a:srgbClr val="0070C0"/>
                </a:solidFill>
                <a:latin typeface="Calibri" pitchFamily="34" charset="0"/>
              </a:rPr>
              <a:t> NG : </a:t>
            </a:r>
            <a:r>
              <a:rPr lang="en-US" sz="1100" i="0" dirty="0">
                <a:latin typeface="Calibri" pitchFamily="34" charset="0"/>
              </a:rPr>
              <a:t>Lenovo </a:t>
            </a:r>
            <a:r>
              <a:rPr lang="en-US" sz="1100" i="0" dirty="0" err="1">
                <a:latin typeface="Calibri" pitchFamily="34" charset="0"/>
              </a:rPr>
              <a:t>ThinkSystem</a:t>
            </a:r>
            <a:r>
              <a:rPr lang="en-US" sz="1100" i="0" dirty="0">
                <a:latin typeface="Calibri" pitchFamily="34" charset="0"/>
              </a:rPr>
              <a:t> SD650</a:t>
            </a:r>
          </a:p>
          <a:p>
            <a:r>
              <a:rPr lang="en-US" sz="1100" i="0" dirty="0">
                <a:latin typeface="Calibri" pitchFamily="34" charset="0"/>
              </a:rPr>
              <a:t>GAUSS/LRZ </a:t>
            </a:r>
          </a:p>
          <a:p>
            <a:r>
              <a:rPr lang="en-US" sz="1100" i="0" dirty="0">
                <a:latin typeface="Calibri" pitchFamily="34" charset="0"/>
              </a:rPr>
              <a:t>Garching, Germany</a:t>
            </a:r>
          </a:p>
          <a:p>
            <a:r>
              <a:rPr lang="en-US" sz="1100" b="1" dirty="0">
                <a:solidFill>
                  <a:srgbClr val="0070C0"/>
                </a:solidFill>
                <a:latin typeface="Calibri" pitchFamily="34" charset="0"/>
              </a:rPr>
              <a:t>27</a:t>
            </a:r>
            <a:r>
              <a:rPr lang="en-US" sz="1100" b="1" i="0" dirty="0">
                <a:solidFill>
                  <a:srgbClr val="0070C0"/>
                </a:solidFill>
                <a:latin typeface="Calibri" pitchFamily="34" charset="0"/>
              </a:rPr>
              <a:t> </a:t>
            </a:r>
            <a:r>
              <a:rPr lang="en-US" sz="1100" b="1" i="0" dirty="0" err="1">
                <a:solidFill>
                  <a:srgbClr val="0070C0"/>
                </a:solidFill>
                <a:latin typeface="Calibri" pitchFamily="34" charset="0"/>
              </a:rPr>
              <a:t>Pflop</a:t>
            </a:r>
            <a:r>
              <a:rPr lang="en-US" sz="1100" b="1" i="0" dirty="0">
                <a:solidFill>
                  <a:srgbClr val="0070C0"/>
                </a:solidFill>
                <a:latin typeface="Calibri" pitchFamily="34" charset="0"/>
              </a:rPr>
              <a:t>/s 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215504" y="2576107"/>
            <a:ext cx="1620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100" b="1" i="0" dirty="0">
                <a:solidFill>
                  <a:srgbClr val="0070C0"/>
                </a:solidFill>
                <a:latin typeface="Calibri" pitchFamily="34" charset="0"/>
              </a:rPr>
              <a:t>Marconi :</a:t>
            </a:r>
            <a:r>
              <a:rPr lang="de-DE" sz="1100" b="1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de-DE" sz="1100" dirty="0"/>
              <a:t>Lenovo  </a:t>
            </a:r>
            <a:br>
              <a:rPr lang="de-DE" sz="1100" i="0" dirty="0">
                <a:solidFill>
                  <a:srgbClr val="000000"/>
                </a:solidFill>
                <a:latin typeface="Calibri" pitchFamily="34" charset="0"/>
              </a:rPr>
            </a:br>
            <a:r>
              <a:rPr lang="de-DE" sz="1100" i="0" dirty="0">
                <a:solidFill>
                  <a:srgbClr val="000000"/>
                </a:solidFill>
                <a:latin typeface="Calibri" pitchFamily="34" charset="0"/>
              </a:rPr>
              <a:t>CINECA </a:t>
            </a:r>
          </a:p>
          <a:p>
            <a:pPr algn="r"/>
            <a:r>
              <a:rPr lang="de-DE" sz="1100" i="0" dirty="0">
                <a:solidFill>
                  <a:srgbClr val="000000"/>
                </a:solidFill>
                <a:latin typeface="Calibri" pitchFamily="34" charset="0"/>
              </a:rPr>
              <a:t>Bologna, </a:t>
            </a:r>
            <a:r>
              <a:rPr lang="de-DE" sz="1100" i="0" dirty="0" err="1">
                <a:solidFill>
                  <a:srgbClr val="000000"/>
                </a:solidFill>
                <a:latin typeface="Calibri" pitchFamily="34" charset="0"/>
              </a:rPr>
              <a:t>Italy</a:t>
            </a:r>
            <a:endParaRPr lang="de-DE" sz="1100" i="0" dirty="0">
              <a:solidFill>
                <a:srgbClr val="000000"/>
              </a:solidFill>
              <a:latin typeface="Calibri" pitchFamily="34" charset="0"/>
            </a:endParaRPr>
          </a:p>
          <a:p>
            <a:pPr algn="r"/>
            <a:r>
              <a:rPr lang="de-DE" sz="1100" b="1" dirty="0">
                <a:solidFill>
                  <a:srgbClr val="0070C0"/>
                </a:solidFill>
                <a:latin typeface="Calibri" pitchFamily="34" charset="0"/>
              </a:rPr>
              <a:t>20 </a:t>
            </a:r>
            <a:r>
              <a:rPr lang="de-DE" sz="1100" b="1" i="0" dirty="0" err="1">
                <a:solidFill>
                  <a:srgbClr val="0070C0"/>
                </a:solidFill>
                <a:latin typeface="Calibri" pitchFamily="34" charset="0"/>
              </a:rPr>
              <a:t>Pflop</a:t>
            </a:r>
            <a:r>
              <a:rPr lang="de-DE" sz="1100" b="1" i="0" dirty="0">
                <a:solidFill>
                  <a:srgbClr val="0070C0"/>
                </a:solidFill>
                <a:latin typeface="Calibri" pitchFamily="34" charset="0"/>
              </a:rPr>
              <a:t>/s</a:t>
            </a:r>
          </a:p>
          <a:p>
            <a:pPr algn="r"/>
            <a:endParaRPr lang="fr-FR" sz="1600" i="0" dirty="0">
              <a:latin typeface="Calibri" pitchFamily="34" charset="0"/>
            </a:endParaRPr>
          </a:p>
        </p:txBody>
      </p:sp>
      <p:sp>
        <p:nvSpPr>
          <p:cNvPr id="14" name="Textfeld 3"/>
          <p:cNvSpPr txBox="1">
            <a:spLocks noChangeArrowheads="1"/>
          </p:cNvSpPr>
          <p:nvPr/>
        </p:nvSpPr>
        <p:spPr bwMode="auto">
          <a:xfrm>
            <a:off x="215504" y="1421356"/>
            <a:ext cx="162019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de-DE" sz="1100" b="1" i="0" dirty="0" err="1">
                <a:solidFill>
                  <a:srgbClr val="0070C0"/>
                </a:solidFill>
                <a:latin typeface="Calibri" pitchFamily="34" charset="0"/>
              </a:rPr>
              <a:t>MareNostrum</a:t>
            </a:r>
            <a:r>
              <a:rPr lang="de-DE" sz="1100" b="1" i="0" dirty="0">
                <a:solidFill>
                  <a:srgbClr val="0070C0"/>
                </a:solidFill>
                <a:latin typeface="Calibri" pitchFamily="34" charset="0"/>
              </a:rPr>
              <a:t> : </a:t>
            </a:r>
            <a:r>
              <a:rPr lang="de-DE" sz="1100" i="0" dirty="0">
                <a:latin typeface="Calibri" pitchFamily="34" charset="0"/>
              </a:rPr>
              <a:t>IBM</a:t>
            </a:r>
            <a:br>
              <a:rPr lang="de-DE" sz="1100" b="1" i="0" dirty="0">
                <a:latin typeface="Calibri" pitchFamily="34" charset="0"/>
              </a:rPr>
            </a:br>
            <a:r>
              <a:rPr lang="de-DE" sz="1100" i="0" dirty="0">
                <a:latin typeface="Calibri" pitchFamily="34" charset="0"/>
              </a:rPr>
              <a:t>BSC </a:t>
            </a:r>
          </a:p>
          <a:p>
            <a:pPr algn="r" eaLnBrk="1" hangingPunct="1"/>
            <a:r>
              <a:rPr lang="de-DE" sz="1100" i="0" dirty="0">
                <a:latin typeface="Calibri" pitchFamily="34" charset="0"/>
              </a:rPr>
              <a:t>Barcelona, Spain</a:t>
            </a:r>
          </a:p>
          <a:p>
            <a:pPr algn="r" eaLnBrk="1" hangingPunct="1"/>
            <a:r>
              <a:rPr lang="de-DE" sz="1100" b="1" i="0" dirty="0">
                <a:solidFill>
                  <a:srgbClr val="0070C0"/>
                </a:solidFill>
                <a:latin typeface="Calibri" pitchFamily="34" charset="0"/>
              </a:rPr>
              <a:t>11,1 Pflop/s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51631" y="1412510"/>
            <a:ext cx="187220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00" b="1" i="0" dirty="0">
                <a:solidFill>
                  <a:srgbClr val="0070C0"/>
                </a:solidFill>
                <a:latin typeface="Calibri" pitchFamily="34" charset="0"/>
              </a:rPr>
              <a:t>JUWELS:</a:t>
            </a:r>
            <a:r>
              <a:rPr lang="en-US" sz="1100" i="0" dirty="0">
                <a:solidFill>
                  <a:srgbClr val="0070C0"/>
                </a:solidFill>
                <a:latin typeface="Calibri" pitchFamily="34" charset="0"/>
              </a:rPr>
              <a:t> </a:t>
            </a:r>
            <a:r>
              <a:rPr lang="en-US" sz="1100" dirty="0">
                <a:latin typeface="Calibri" pitchFamily="34" charset="0"/>
              </a:rPr>
              <a:t>Atos </a:t>
            </a:r>
            <a:r>
              <a:rPr lang="en-US" sz="1100" dirty="0" err="1">
                <a:latin typeface="Calibri" pitchFamily="34" charset="0"/>
              </a:rPr>
              <a:t>Sequana</a:t>
            </a:r>
            <a:endParaRPr lang="en-US" sz="1100" i="0" dirty="0">
              <a:latin typeface="Calibri" pitchFamily="34" charset="0"/>
            </a:endParaRPr>
          </a:p>
          <a:p>
            <a:pPr algn="l"/>
            <a:r>
              <a:rPr lang="en-US" sz="1100" i="0" dirty="0">
                <a:latin typeface="Calibri" pitchFamily="34" charset="0"/>
              </a:rPr>
              <a:t>GAUSS/FZJ</a:t>
            </a:r>
          </a:p>
          <a:p>
            <a:pPr algn="l"/>
            <a:r>
              <a:rPr lang="en-US" sz="1100" i="0" dirty="0">
                <a:latin typeface="Calibri" pitchFamily="34" charset="0"/>
              </a:rPr>
              <a:t>Jülich, Germany</a:t>
            </a:r>
          </a:p>
          <a:p>
            <a:pPr algn="l"/>
            <a:r>
              <a:rPr lang="en-US" sz="1100" b="1" dirty="0">
                <a:solidFill>
                  <a:srgbClr val="0070C0"/>
                </a:solidFill>
                <a:latin typeface="Calibri" pitchFamily="34" charset="0"/>
              </a:rPr>
              <a:t>10,4</a:t>
            </a:r>
            <a:r>
              <a:rPr lang="en-US" sz="1100" b="1" i="0" dirty="0">
                <a:solidFill>
                  <a:srgbClr val="0070C0"/>
                </a:solidFill>
                <a:latin typeface="Calibri" pitchFamily="34" charset="0"/>
              </a:rPr>
              <a:t> Pflop/s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-36511" y="3635739"/>
            <a:ext cx="187220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b="1" i="0" dirty="0">
                <a:solidFill>
                  <a:srgbClr val="0070C0"/>
                </a:solidFill>
                <a:latin typeface="Calibri" pitchFamily="34" charset="0"/>
              </a:rPr>
              <a:t>JOLIOT-CURIE : </a:t>
            </a:r>
            <a:r>
              <a:rPr lang="en-US" sz="1100" i="0" dirty="0">
                <a:latin typeface="Calibri" pitchFamily="34" charset="0"/>
              </a:rPr>
              <a:t>Atos </a:t>
            </a:r>
            <a:r>
              <a:rPr lang="en-US" sz="1100" i="0" dirty="0" err="1">
                <a:latin typeface="Calibri" pitchFamily="34" charset="0"/>
              </a:rPr>
              <a:t>Sequana</a:t>
            </a:r>
            <a:br>
              <a:rPr lang="en-US" sz="1100" i="0" dirty="0">
                <a:latin typeface="Calibri" pitchFamily="34" charset="0"/>
              </a:rPr>
            </a:br>
            <a:r>
              <a:rPr lang="en-US" sz="1100" i="0" dirty="0">
                <a:latin typeface="Calibri" pitchFamily="34" charset="0"/>
              </a:rPr>
              <a:t>GENCI/CEA</a:t>
            </a:r>
          </a:p>
          <a:p>
            <a:pPr algn="r"/>
            <a:r>
              <a:rPr lang="en-US" sz="1100" i="0" dirty="0" err="1">
                <a:latin typeface="Calibri" pitchFamily="34" charset="0"/>
              </a:rPr>
              <a:t>Bruyères</a:t>
            </a:r>
            <a:r>
              <a:rPr lang="en-US" sz="1100" i="0" dirty="0">
                <a:latin typeface="Calibri" pitchFamily="34" charset="0"/>
              </a:rPr>
              <a:t>-le-</a:t>
            </a:r>
            <a:r>
              <a:rPr lang="en-US" sz="1100" i="0" dirty="0" err="1">
                <a:latin typeface="Calibri" pitchFamily="34" charset="0"/>
              </a:rPr>
              <a:t>Châtel</a:t>
            </a:r>
            <a:r>
              <a:rPr lang="en-US" sz="1100" i="0" dirty="0">
                <a:latin typeface="Calibri" pitchFamily="34" charset="0"/>
              </a:rPr>
              <a:t>, France</a:t>
            </a:r>
          </a:p>
          <a:p>
            <a:pPr algn="r"/>
            <a:r>
              <a:rPr lang="en-US" sz="1100" b="1" i="0" dirty="0">
                <a:solidFill>
                  <a:srgbClr val="0070C0"/>
                </a:solidFill>
                <a:latin typeface="Calibri" pitchFamily="34" charset="0"/>
              </a:rPr>
              <a:t>9,5 </a:t>
            </a:r>
            <a:r>
              <a:rPr lang="en-US" sz="1100" b="1" i="0" dirty="0" err="1">
                <a:solidFill>
                  <a:srgbClr val="0070C0"/>
                </a:solidFill>
                <a:latin typeface="Calibri" pitchFamily="34" charset="0"/>
              </a:rPr>
              <a:t>Pflop</a:t>
            </a:r>
            <a:r>
              <a:rPr lang="en-US" sz="1100" b="1" i="0" dirty="0">
                <a:solidFill>
                  <a:srgbClr val="0070C0"/>
                </a:solidFill>
                <a:latin typeface="Calibri" pitchFamily="34" charset="0"/>
              </a:rPr>
              <a:t>/s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1049" y="3632274"/>
            <a:ext cx="1317256" cy="85651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113812" y="3589054"/>
            <a:ext cx="17636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00" b="1" i="0" dirty="0">
                <a:solidFill>
                  <a:srgbClr val="0070C0"/>
                </a:solidFill>
                <a:latin typeface="Calibri" pitchFamily="34" charset="0"/>
              </a:rPr>
              <a:t>HAZELHEN : </a:t>
            </a:r>
            <a:r>
              <a:rPr lang="en-US" sz="1100" i="0" dirty="0">
                <a:latin typeface="Calibri" pitchFamily="34" charset="0"/>
              </a:rPr>
              <a:t>Cray XC40</a:t>
            </a:r>
          </a:p>
          <a:p>
            <a:pPr algn="l"/>
            <a:r>
              <a:rPr lang="en-US" sz="1100" i="0" dirty="0">
                <a:latin typeface="Calibri" pitchFamily="34" charset="0"/>
              </a:rPr>
              <a:t>GAUSS/HLRS </a:t>
            </a:r>
            <a:br>
              <a:rPr lang="en-US" sz="1100" i="0" dirty="0">
                <a:latin typeface="Calibri" pitchFamily="34" charset="0"/>
              </a:rPr>
            </a:br>
            <a:r>
              <a:rPr lang="en-US" sz="1100" i="0" dirty="0">
                <a:latin typeface="Calibri" pitchFamily="34" charset="0"/>
              </a:rPr>
              <a:t>Stuttgart, Germany</a:t>
            </a:r>
          </a:p>
          <a:p>
            <a:pPr algn="l"/>
            <a:r>
              <a:rPr lang="en-US" sz="1100" b="1" dirty="0">
                <a:solidFill>
                  <a:srgbClr val="0070C0"/>
                </a:solidFill>
                <a:latin typeface="Calibri" pitchFamily="34" charset="0"/>
              </a:rPr>
              <a:t>7,4</a:t>
            </a:r>
            <a:r>
              <a:rPr lang="en-US" sz="1100" b="1" i="0" dirty="0">
                <a:solidFill>
                  <a:srgbClr val="0070C0"/>
                </a:solidFill>
                <a:latin typeface="Calibri" pitchFamily="34" charset="0"/>
              </a:rPr>
              <a:t> Pflop/s</a:t>
            </a: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1049" y="1333283"/>
            <a:ext cx="1366455" cy="927896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864" y="1331592"/>
            <a:ext cx="1428757" cy="950122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4273473" y="5488154"/>
            <a:ext cx="2675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0070C0"/>
                </a:solidFill>
              </a:rPr>
              <a:t>2 appels à projets / an</a:t>
            </a:r>
          </a:p>
          <a:p>
            <a:pPr algn="ctr"/>
            <a:r>
              <a:rPr lang="fr-FR" sz="1600" b="1" dirty="0">
                <a:solidFill>
                  <a:srgbClr val="0070C0"/>
                </a:solidFill>
              </a:rPr>
              <a:t>☞ </a:t>
            </a:r>
            <a:r>
              <a:rPr lang="fr-FR" sz="1600" b="1" dirty="0" err="1">
                <a:solidFill>
                  <a:srgbClr val="0070C0"/>
                </a:solidFill>
              </a:rPr>
              <a:t>www.prace-ri.eu</a:t>
            </a:r>
            <a:endParaRPr lang="fr-FR" sz="1600" b="1" dirty="0">
              <a:solidFill>
                <a:srgbClr val="0070C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452345" y="2657335"/>
            <a:ext cx="2149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FF0000"/>
                </a:solidFill>
              </a:rPr>
              <a:t>110 </a:t>
            </a:r>
            <a:r>
              <a:rPr lang="fr-FR" sz="1600" b="1" dirty="0" err="1">
                <a:solidFill>
                  <a:srgbClr val="FF0000"/>
                </a:solidFill>
              </a:rPr>
              <a:t>Pflop</a:t>
            </a:r>
            <a:r>
              <a:rPr lang="fr-FR" sz="1600" b="1" dirty="0">
                <a:solidFill>
                  <a:srgbClr val="FF0000"/>
                </a:solidFill>
              </a:rPr>
              <a:t>/s </a:t>
            </a:r>
            <a:r>
              <a:rPr lang="fr-FR" sz="1600" b="1" dirty="0">
                <a:solidFill>
                  <a:srgbClr val="FF0000"/>
                </a:solidFill>
                <a:sym typeface="Wingdings"/>
              </a:rPr>
              <a:t>en 2019</a:t>
            </a:r>
            <a:endParaRPr lang="fr-FR" sz="1600" b="1" dirty="0">
              <a:solidFill>
                <a:srgbClr val="FF0000"/>
              </a:solidFill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2429" y="5107745"/>
            <a:ext cx="2466287" cy="134559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864" y="2499146"/>
            <a:ext cx="1434832" cy="883465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0025" y="3699150"/>
            <a:ext cx="1512168" cy="82457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452344" y="4588491"/>
            <a:ext cx="176338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100" b="1" dirty="0" err="1">
                <a:solidFill>
                  <a:srgbClr val="0070C0"/>
                </a:solidFill>
                <a:latin typeface="Calibri" pitchFamily="34" charset="0"/>
              </a:rPr>
              <a:t>Piz</a:t>
            </a:r>
            <a:r>
              <a:rPr lang="fr-FR" sz="1100" b="1" dirty="0">
                <a:solidFill>
                  <a:srgbClr val="0070C0"/>
                </a:solidFill>
                <a:latin typeface="Calibri" pitchFamily="34" charset="0"/>
              </a:rPr>
              <a:t> </a:t>
            </a:r>
            <a:r>
              <a:rPr lang="fr-FR" sz="1100" b="1" dirty="0" err="1">
                <a:solidFill>
                  <a:srgbClr val="0070C0"/>
                </a:solidFill>
                <a:latin typeface="Calibri" pitchFamily="34" charset="0"/>
              </a:rPr>
              <a:t>Daint</a:t>
            </a:r>
            <a:r>
              <a:rPr lang="en-US" sz="1100" b="1" dirty="0">
                <a:solidFill>
                  <a:srgbClr val="0070C0"/>
                </a:solidFill>
                <a:latin typeface="Calibri" pitchFamily="34" charset="0"/>
              </a:rPr>
              <a:t>: </a:t>
            </a:r>
            <a:r>
              <a:rPr lang="en-US" sz="1100" dirty="0"/>
              <a:t>Cray XC50</a:t>
            </a:r>
          </a:p>
          <a:p>
            <a:pPr algn="r"/>
            <a:r>
              <a:rPr lang="en-US" sz="1100" u="sng" dirty="0"/>
              <a:t>CSCS, </a:t>
            </a:r>
            <a:r>
              <a:rPr lang="en-US" sz="1100" dirty="0"/>
              <a:t>Lugano, Suisse</a:t>
            </a:r>
            <a:endParaRPr lang="en-US" sz="1100" i="0" dirty="0">
              <a:latin typeface="Calibri" pitchFamily="34" charset="0"/>
            </a:endParaRPr>
          </a:p>
          <a:p>
            <a:pPr algn="r"/>
            <a:r>
              <a:rPr lang="cs-CZ" sz="1100" b="1" dirty="0">
                <a:solidFill>
                  <a:srgbClr val="0070C0"/>
                </a:solidFill>
                <a:latin typeface="Calibri" pitchFamily="34" charset="0"/>
              </a:rPr>
              <a:t>25</a:t>
            </a:r>
            <a:r>
              <a:rPr lang="en-US" sz="1100" b="1" dirty="0">
                <a:solidFill>
                  <a:srgbClr val="0070C0"/>
                </a:solidFill>
                <a:latin typeface="Calibri" pitchFamily="34" charset="0"/>
              </a:rPr>
              <a:t> Pflop/s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-4980" y="5184386"/>
            <a:ext cx="4348498" cy="1673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600" b="1" dirty="0">
                <a:solidFill>
                  <a:schemeClr val="bg1"/>
                </a:solidFill>
              </a:rPr>
              <a:t>Scientifiques français dans PRACE1</a:t>
            </a:r>
            <a:endParaRPr lang="fr-FR" sz="1200" dirty="0">
              <a:solidFill>
                <a:schemeClr val="bg1"/>
              </a:solidFill>
            </a:endParaRPr>
          </a:p>
          <a:p>
            <a:r>
              <a:rPr lang="fr-FR" sz="1600" b="1" dirty="0">
                <a:solidFill>
                  <a:schemeClr val="bg1"/>
                </a:solidFill>
                <a:latin typeface="Calibri"/>
              </a:rPr>
              <a:t>→ </a:t>
            </a:r>
            <a:r>
              <a:rPr lang="fr-FR" sz="1600" b="1" dirty="0">
                <a:solidFill>
                  <a:schemeClr val="bg1"/>
                </a:solidFill>
              </a:rPr>
              <a:t>1</a:t>
            </a:r>
            <a:r>
              <a:rPr lang="fr-FR" sz="1600" b="1" baseline="30000" dirty="0">
                <a:solidFill>
                  <a:schemeClr val="bg1"/>
                </a:solidFill>
              </a:rPr>
              <a:t>ers</a:t>
            </a:r>
            <a:r>
              <a:rPr lang="fr-FR" sz="1600" b="1" dirty="0">
                <a:solidFill>
                  <a:schemeClr val="bg1"/>
                </a:solidFill>
              </a:rPr>
              <a:t> bénéficiaires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En </a:t>
            </a:r>
            <a:r>
              <a:rPr lang="fr-FR" sz="1400" b="1" dirty="0">
                <a:solidFill>
                  <a:schemeClr val="bg1"/>
                </a:solidFill>
              </a:rPr>
              <a:t>nombre de projets </a:t>
            </a:r>
            <a:r>
              <a:rPr lang="fr-FR" sz="1400" dirty="0">
                <a:solidFill>
                  <a:schemeClr val="bg1"/>
                </a:solidFill>
              </a:rPr>
              <a:t>(98)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En </a:t>
            </a:r>
            <a:r>
              <a:rPr lang="fr-FR" sz="1400" b="1" dirty="0">
                <a:solidFill>
                  <a:schemeClr val="bg1"/>
                </a:solidFill>
              </a:rPr>
              <a:t>présence dans les projets</a:t>
            </a:r>
            <a:r>
              <a:rPr lang="fr-FR" sz="1400" dirty="0">
                <a:solidFill>
                  <a:schemeClr val="bg1"/>
                </a:solidFill>
              </a:rPr>
              <a:t> (128)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fr-FR" sz="1200" dirty="0">
              <a:solidFill>
                <a:schemeClr val="bg1"/>
              </a:solidFill>
            </a:endParaRPr>
          </a:p>
          <a:p>
            <a:r>
              <a:rPr lang="fr-FR" sz="1600" b="1" dirty="0">
                <a:solidFill>
                  <a:schemeClr val="bg1"/>
                </a:solidFill>
                <a:latin typeface="Calibri"/>
              </a:rPr>
              <a:t>→ </a:t>
            </a:r>
            <a:r>
              <a:rPr lang="fr-FR" sz="1600" b="1" dirty="0">
                <a:solidFill>
                  <a:schemeClr val="bg1"/>
                </a:solidFill>
              </a:rPr>
              <a:t>2</a:t>
            </a:r>
            <a:r>
              <a:rPr lang="fr-FR" sz="1600" b="1" baseline="30000" dirty="0">
                <a:solidFill>
                  <a:schemeClr val="bg1"/>
                </a:solidFill>
              </a:rPr>
              <a:t>e</a:t>
            </a:r>
            <a:r>
              <a:rPr lang="fr-FR" sz="1600" b="1" dirty="0">
                <a:solidFill>
                  <a:schemeClr val="bg1"/>
                </a:solidFill>
              </a:rPr>
              <a:t> bénéficiaires </a:t>
            </a:r>
          </a:p>
          <a:p>
            <a:pPr marL="657225" lvl="1" indent="-200025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</a:rPr>
              <a:t>En</a:t>
            </a:r>
            <a:r>
              <a:rPr lang="fr-FR" sz="1400" b="1" dirty="0">
                <a:solidFill>
                  <a:schemeClr val="bg1"/>
                </a:solidFill>
              </a:rPr>
              <a:t> nombre d’heures </a:t>
            </a:r>
            <a:r>
              <a:rPr lang="fr-FR" sz="1400" dirty="0">
                <a:solidFill>
                  <a:schemeClr val="bg1"/>
                </a:solidFill>
              </a:rPr>
              <a:t>(20 % soit 2 milliards)</a:t>
            </a:r>
          </a:p>
          <a:p>
            <a:pPr marL="657225" lvl="1" indent="-200025">
              <a:buFont typeface="Wingdings" panose="05000000000000000000" pitchFamily="2" charset="2"/>
              <a:buChar char="§"/>
            </a:pPr>
            <a:endParaRPr lang="fr-FR" sz="1200" dirty="0">
              <a:solidFill>
                <a:schemeClr val="bg1"/>
              </a:solidFill>
            </a:endParaRPr>
          </a:p>
          <a:p>
            <a:endParaRPr lang="fr-FR" altLang="ja-JP" sz="1600" b="1" dirty="0">
              <a:solidFill>
                <a:schemeClr val="bg1"/>
              </a:solidFill>
            </a:endParaRPr>
          </a:p>
          <a:p>
            <a:pPr marL="657225" lvl="1" indent="-200025">
              <a:buFont typeface="Wingdings" panose="05000000000000000000" pitchFamily="2" charset="2"/>
              <a:buChar char="§"/>
            </a:pPr>
            <a:endParaRPr lang="fr-FR" sz="1200" dirty="0">
              <a:solidFill>
                <a:schemeClr val="bg1"/>
              </a:solidFill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3502" y="1268760"/>
            <a:ext cx="1307645" cy="8924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757" y="3501008"/>
            <a:ext cx="3412587" cy="1176557"/>
          </a:xfrm>
          <a:prstGeom prst="rect">
            <a:avLst/>
          </a:prstGeom>
          <a:noFill/>
          <a:ln w="19050">
            <a:gradFill flip="none" rotWithShape="1">
              <a:gsLst>
                <a:gs pos="66000">
                  <a:schemeClr val="bg1">
                    <a:lumMod val="95000"/>
                  </a:schemeClr>
                </a:gs>
                <a:gs pos="34000">
                  <a:schemeClr val="bg1">
                    <a:lumMod val="95000"/>
                  </a:schemeClr>
                </a:gs>
                <a:gs pos="0">
                  <a:schemeClr val="accent1"/>
                </a:gs>
                <a:gs pos="100000">
                  <a:srgbClr val="FF0000"/>
                </a:gs>
              </a:gsLst>
              <a:lin ang="0" scaled="1"/>
              <a:tileRect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Image 28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864" y="3618953"/>
            <a:ext cx="1440000" cy="936000"/>
          </a:xfrm>
          <a:prstGeom prst="rect">
            <a:avLst/>
          </a:prstGeom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8C034C8-4A74-AB4D-9230-419D44B7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DD64138-17DB-D940-B902-D520D768D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A2A9CA2-ED17-A447-B4C7-79B3D5F0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4649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269920" y="185173"/>
            <a:ext cx="6150042" cy="430887"/>
          </a:xfrm>
        </p:spPr>
        <p:txBody>
          <a:bodyPr/>
          <a:lstStyle/>
          <a:p>
            <a:r>
              <a:rPr lang="fr-FR" sz="2200" dirty="0"/>
              <a:t>PRACE, l’Infrastructure européenne</a:t>
            </a:r>
            <a:endParaRPr lang="fr-FR" sz="2200" noProof="0" dirty="0">
              <a:latin typeface="+mn-lt"/>
            </a:endParaRP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1278255" y="572823"/>
            <a:ext cx="6664197" cy="400110"/>
          </a:xfrm>
        </p:spPr>
        <p:txBody>
          <a:bodyPr/>
          <a:lstStyle/>
          <a:p>
            <a:r>
              <a:rPr lang="fr-FR" dirty="0"/>
              <a:t>Point avancement projets FR dans PRACE2 call14-17</a:t>
            </a:r>
          </a:p>
        </p:txBody>
      </p:sp>
      <p:sp>
        <p:nvSpPr>
          <p:cNvPr id="13" name="Espace réservé du texte 6"/>
          <p:cNvSpPr>
            <a:spLocks noGrp="1"/>
          </p:cNvSpPr>
          <p:nvPr>
            <p:ph type="body" sz="quarter" idx="16"/>
          </p:nvPr>
        </p:nvSpPr>
        <p:spPr>
          <a:xfrm>
            <a:off x="611559" y="1181884"/>
            <a:ext cx="8001679" cy="2508262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 PRACE : 4 pays s’engagent pour 100M€ chacun sur 5 ans 2010-2016</a:t>
            </a:r>
          </a:p>
          <a:p>
            <a:pPr lvl="1"/>
            <a:r>
              <a:rPr lang="fr-FR" dirty="0"/>
              <a:t>Ouverture de Curie à </a:t>
            </a:r>
            <a:r>
              <a:rPr lang="fr-FR" b="1" dirty="0"/>
              <a:t>80 %</a:t>
            </a:r>
            <a:endParaRPr lang="fr-FR" dirty="0"/>
          </a:p>
          <a:p>
            <a:endParaRPr lang="fr-FR" dirty="0"/>
          </a:p>
          <a:p>
            <a:r>
              <a:rPr lang="fr-FR" dirty="0"/>
              <a:t> PRACE 2 : 5 pays mettent à disposition 40 % d’une machine 5 000 nœuds</a:t>
            </a:r>
          </a:p>
          <a:p>
            <a:pPr lvl="1"/>
            <a:r>
              <a:rPr lang="fr-FR" dirty="0"/>
              <a:t>Ouverture de Joliot-Curie à </a:t>
            </a:r>
            <a:r>
              <a:rPr lang="fr-FR" b="1" dirty="0"/>
              <a:t>54 % </a:t>
            </a:r>
            <a:r>
              <a:rPr lang="fr-FR" dirty="0"/>
              <a:t>(2 484 nœuds</a:t>
            </a:r>
            <a:r>
              <a:rPr lang="fr-FR" dirty="0">
                <a:sym typeface="Wingdings" pitchFamily="2" charset="2"/>
              </a:rPr>
              <a:t>4776 en 2020</a:t>
            </a:r>
            <a:r>
              <a:rPr lang="fr-FR" dirty="0"/>
              <a:t>)</a:t>
            </a:r>
          </a:p>
          <a:p>
            <a:pPr marL="630238" lvl="2" indent="0">
              <a:buNone/>
            </a:pPr>
            <a:endParaRPr lang="fr-FR" dirty="0"/>
          </a:p>
          <a:p>
            <a:r>
              <a:rPr lang="fr-FR" dirty="0"/>
              <a:t> </a:t>
            </a:r>
            <a:r>
              <a:rPr lang="fr-FR" b="1" dirty="0"/>
              <a:t>38 projets français </a:t>
            </a:r>
            <a:r>
              <a:rPr lang="fr-FR" dirty="0"/>
              <a:t>ont obtenu </a:t>
            </a:r>
            <a:r>
              <a:rPr lang="fr-FR" b="1" dirty="0"/>
              <a:t>1,3 milliard d’heures</a:t>
            </a:r>
            <a:r>
              <a:rPr lang="fr-FR" dirty="0"/>
              <a:t> normalisées</a:t>
            </a:r>
          </a:p>
          <a:p>
            <a:pPr lvl="1"/>
            <a:r>
              <a:rPr lang="fr-FR" dirty="0"/>
              <a:t>150% de ratio entre heures apportées et heures allouées aux projets FR</a:t>
            </a:r>
            <a:br>
              <a:rPr lang="fr-FR" dirty="0"/>
            </a:br>
            <a:endParaRPr lang="fr-FR" dirty="0"/>
          </a:p>
          <a:p>
            <a:r>
              <a:rPr lang="fr-FR" dirty="0"/>
              <a:t> Les projets français représentent </a:t>
            </a:r>
          </a:p>
          <a:p>
            <a:pPr lvl="1"/>
            <a:r>
              <a:rPr lang="fr-FR" b="1" dirty="0"/>
              <a:t>17% </a:t>
            </a:r>
            <a:r>
              <a:rPr lang="fr-FR" dirty="0"/>
              <a:t>du total des projets (2</a:t>
            </a:r>
            <a:r>
              <a:rPr lang="fr-FR" baseline="30000" dirty="0"/>
              <a:t>e </a:t>
            </a:r>
            <a:r>
              <a:rPr lang="fr-FR" dirty="0"/>
              <a:t>place)</a:t>
            </a:r>
          </a:p>
          <a:p>
            <a:pPr lvl="1"/>
            <a:r>
              <a:rPr lang="fr-FR" b="1" dirty="0"/>
              <a:t>17%</a:t>
            </a:r>
            <a:r>
              <a:rPr lang="fr-FR" dirty="0"/>
              <a:t> du total des heures normalisées attribuées (1</a:t>
            </a:r>
            <a:r>
              <a:rPr lang="fr-FR" baseline="30000" dirty="0"/>
              <a:t>re</a:t>
            </a:r>
            <a:r>
              <a:rPr lang="fr-FR" dirty="0"/>
              <a:t> place)</a:t>
            </a:r>
          </a:p>
          <a:p>
            <a:pPr lvl="1"/>
            <a:r>
              <a:rPr lang="fr-FR" dirty="0"/>
              <a:t>A noter aussi : </a:t>
            </a:r>
            <a:r>
              <a:rPr lang="fr-FR" b="1" dirty="0"/>
              <a:t>70%</a:t>
            </a:r>
            <a:r>
              <a:rPr lang="fr-FR" dirty="0"/>
              <a:t> des projets FR sont retenus par PRACE</a:t>
            </a:r>
          </a:p>
          <a:p>
            <a:pPr lvl="1"/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4B4A391-AB53-594C-9ED3-F44CA2AA59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5978" y="1733054"/>
            <a:ext cx="1648022" cy="1124775"/>
          </a:xfrm>
          <a:prstGeom prst="rect">
            <a:avLst/>
          </a:prstGeom>
          <a:noFill/>
        </p:spPr>
      </p:pic>
      <p:graphicFrame>
        <p:nvGraphicFramePr>
          <p:cNvPr id="10" name="Graphique 9">
            <a:extLst>
              <a:ext uri="{FF2B5EF4-FFF2-40B4-BE49-F238E27FC236}">
                <a16:creationId xmlns:a16="http://schemas.microsoft.com/office/drawing/2014/main" id="{0D9E6518-F774-0C48-83D9-15417229104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79512" y="3617403"/>
          <a:ext cx="4965526" cy="2717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Graphique 10">
            <a:extLst>
              <a:ext uri="{FF2B5EF4-FFF2-40B4-BE49-F238E27FC236}">
                <a16:creationId xmlns:a16="http://schemas.microsoft.com/office/drawing/2014/main" id="{C6D8B96F-160F-7044-91A2-C956C8CC7A8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933623" y="3545969"/>
          <a:ext cx="4198259" cy="2985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49CA5B0-A782-BC42-9D0A-BE11ACD68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9D00E07-16AA-3542-8A77-35322B4F7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87C5F1-549C-9C4D-B0E3-A795562F3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9974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325489"/>
              </p:ext>
            </p:extLst>
          </p:nvPr>
        </p:nvGraphicFramePr>
        <p:xfrm>
          <a:off x="3419873" y="4417161"/>
          <a:ext cx="54576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5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52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/>
                        <a:t>Tier</a:t>
                      </a:r>
                      <a:endParaRPr lang="fr-FR" sz="16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/>
                        <a:t>Nbre</a:t>
                      </a:r>
                      <a:r>
                        <a:rPr lang="fr-FR" sz="1600" dirty="0"/>
                        <a:t> cœurs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Stockage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Puissance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/>
                        <a:t>0</a:t>
                      </a:r>
                    </a:p>
                  </a:txBody>
                  <a:tcPr>
                    <a:solidFill>
                      <a:srgbClr val="B9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&gt;120 000</a:t>
                      </a:r>
                    </a:p>
                  </a:txBody>
                  <a:tcPr>
                    <a:solidFill>
                      <a:srgbClr val="B9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30 Po</a:t>
                      </a:r>
                    </a:p>
                  </a:txBody>
                  <a:tcPr>
                    <a:solidFill>
                      <a:srgbClr val="B9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&gt; 10 </a:t>
                      </a:r>
                      <a:r>
                        <a:rPr lang="fr-FR" sz="1600" dirty="0" err="1"/>
                        <a:t>Pflops</a:t>
                      </a:r>
                      <a:endParaRPr lang="fr-FR" sz="1600" dirty="0"/>
                    </a:p>
                  </a:txBody>
                  <a:tcPr>
                    <a:solidFill>
                      <a:srgbClr val="B9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/>
                        <a:t>1</a:t>
                      </a:r>
                    </a:p>
                  </a:txBody>
                  <a:tcPr>
                    <a:solidFill>
                      <a:srgbClr val="5EAE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80 000</a:t>
                      </a:r>
                    </a:p>
                  </a:txBody>
                  <a:tcPr>
                    <a:solidFill>
                      <a:srgbClr val="5EAE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15 Po</a:t>
                      </a:r>
                    </a:p>
                  </a:txBody>
                  <a:tcPr>
                    <a:solidFill>
                      <a:srgbClr val="5EAE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aseline="0" dirty="0"/>
                        <a:t>1-10</a:t>
                      </a:r>
                      <a:r>
                        <a:rPr lang="fr-FR" sz="1600" dirty="0"/>
                        <a:t> </a:t>
                      </a:r>
                      <a:r>
                        <a:rPr lang="fr-FR" sz="1600" dirty="0" err="1"/>
                        <a:t>Pflops</a:t>
                      </a:r>
                      <a:endParaRPr lang="fr-FR" sz="1600" dirty="0"/>
                    </a:p>
                  </a:txBody>
                  <a:tcPr>
                    <a:solidFill>
                      <a:srgbClr val="5EAE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/>
                        <a:t>2</a:t>
                      </a:r>
                    </a:p>
                  </a:txBody>
                  <a:tcPr>
                    <a:solidFill>
                      <a:srgbClr val="8556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10 000</a:t>
                      </a:r>
                    </a:p>
                  </a:txBody>
                  <a:tcPr>
                    <a:solidFill>
                      <a:srgbClr val="8556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2 Po</a:t>
                      </a:r>
                    </a:p>
                  </a:txBody>
                  <a:tcPr>
                    <a:solidFill>
                      <a:srgbClr val="8556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&lt;</a:t>
                      </a:r>
                      <a:r>
                        <a:rPr lang="fr-FR" sz="1600" baseline="0" dirty="0"/>
                        <a:t> 1 </a:t>
                      </a:r>
                      <a:r>
                        <a:rPr lang="fr-FR" sz="1600" baseline="0" dirty="0" err="1"/>
                        <a:t>Pflops</a:t>
                      </a:r>
                      <a:endParaRPr lang="fr-FR" sz="1600" dirty="0"/>
                    </a:p>
                  </a:txBody>
                  <a:tcPr>
                    <a:solidFill>
                      <a:srgbClr val="8556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/>
                        <a:t>3</a:t>
                      </a:r>
                    </a:p>
                  </a:txBody>
                  <a:tcPr>
                    <a:solidFill>
                      <a:srgbClr val="E6B52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1 000</a:t>
                      </a:r>
                    </a:p>
                  </a:txBody>
                  <a:tcPr>
                    <a:solidFill>
                      <a:srgbClr val="E6B52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500 To</a:t>
                      </a:r>
                    </a:p>
                  </a:txBody>
                  <a:tcPr>
                    <a:solidFill>
                      <a:srgbClr val="E6B52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&lt;</a:t>
                      </a:r>
                      <a:r>
                        <a:rPr lang="fr-FR" sz="1600" baseline="0" dirty="0"/>
                        <a:t> 400 </a:t>
                      </a:r>
                      <a:r>
                        <a:rPr lang="fr-FR" sz="1600" baseline="0" dirty="0" err="1"/>
                        <a:t>Tf</a:t>
                      </a:r>
                      <a:r>
                        <a:rPr lang="fr-FR" sz="1600" dirty="0" err="1"/>
                        <a:t>lops</a:t>
                      </a:r>
                      <a:endParaRPr lang="fr-FR" sz="1600" dirty="0"/>
                    </a:p>
                  </a:txBody>
                  <a:tcPr>
                    <a:solidFill>
                      <a:srgbClr val="E6B5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269920" y="185173"/>
            <a:ext cx="6911533" cy="430887"/>
          </a:xfrm>
        </p:spPr>
        <p:txBody>
          <a:bodyPr/>
          <a:lstStyle/>
          <a:p>
            <a:r>
              <a:rPr lang="fr-FR" sz="2200" dirty="0"/>
              <a:t>Ecosystème du calcul intensif en France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1278255" y="572823"/>
            <a:ext cx="4134465" cy="400110"/>
          </a:xfrm>
        </p:spPr>
        <p:txBody>
          <a:bodyPr/>
          <a:lstStyle/>
          <a:p>
            <a:r>
              <a:rPr lang="fr-FR" dirty="0"/>
              <a:t>Répartition des moyens en Tiers</a:t>
            </a:r>
          </a:p>
        </p:txBody>
      </p:sp>
      <p:graphicFrame>
        <p:nvGraphicFramePr>
          <p:cNvPr id="15" name="Diagramme 14"/>
          <p:cNvGraphicFramePr/>
          <p:nvPr>
            <p:extLst>
              <p:ext uri="{D42A27DB-BD31-4B8C-83A1-F6EECF244321}">
                <p14:modId xmlns:p14="http://schemas.microsoft.com/office/powerpoint/2010/main" val="69696769"/>
              </p:ext>
            </p:extLst>
          </p:nvPr>
        </p:nvGraphicFramePr>
        <p:xfrm>
          <a:off x="-263976" y="1270951"/>
          <a:ext cx="3528392" cy="2736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528112" y="5051874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Quels moyens, pour quels projets ?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3017" y="2680175"/>
            <a:ext cx="582833" cy="517701"/>
          </a:xfrm>
          <a:prstGeom prst="rect">
            <a:avLst/>
          </a:prstGeom>
        </p:spPr>
      </p:pic>
      <p:pic>
        <p:nvPicPr>
          <p:cNvPr id="13" name="Image 12" descr="Logo_Genci_Carré_couleur_sansombre.jp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5351" y="1944081"/>
            <a:ext cx="538165" cy="66131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1296" y="1260824"/>
            <a:ext cx="906274" cy="614195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7547251" y="1389454"/>
            <a:ext cx="1633261" cy="30777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1400" b="1" dirty="0"/>
              <a:t>Représentant FR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547251" y="2748679"/>
            <a:ext cx="1619672" cy="30777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1400" b="1" dirty="0"/>
              <a:t>Coordinateur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7547251" y="2069066"/>
            <a:ext cx="1619672" cy="30777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1400" b="1" dirty="0"/>
              <a:t>MOA Nationale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979712" y="1306311"/>
            <a:ext cx="23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96AA2E"/>
                </a:solidFill>
              </a:rPr>
              <a:t>Gouvernance </a:t>
            </a:r>
          </a:p>
          <a:p>
            <a:pPr algn="ctr"/>
            <a:r>
              <a:rPr lang="fr-FR" sz="1400" b="1" dirty="0">
                <a:solidFill>
                  <a:srgbClr val="96AA2E"/>
                </a:solidFill>
              </a:rPr>
              <a:t>Intergouvernementale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413019" y="1991863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3AA89B"/>
                </a:solidFill>
              </a:rPr>
              <a:t>Gouvernance </a:t>
            </a:r>
          </a:p>
          <a:p>
            <a:pPr algn="ctr"/>
            <a:r>
              <a:rPr lang="fr-FR" sz="1400" b="1" dirty="0">
                <a:solidFill>
                  <a:srgbClr val="3AA89B"/>
                </a:solidFill>
              </a:rPr>
              <a:t>nationale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774319" y="2677415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4">
                    <a:lumMod val="75000"/>
                  </a:schemeClr>
                </a:solidFill>
              </a:rPr>
              <a:t>Gouvernances </a:t>
            </a:r>
          </a:p>
          <a:p>
            <a:pPr algn="ctr"/>
            <a:r>
              <a:rPr lang="fr-FR" sz="1400" b="1" dirty="0">
                <a:solidFill>
                  <a:schemeClr val="accent4">
                    <a:lumMod val="75000"/>
                  </a:schemeClr>
                </a:solidFill>
              </a:rPr>
              <a:t>  régionales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355976" y="1306311"/>
            <a:ext cx="1871847" cy="52322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1400" b="1" dirty="0">
                <a:solidFill>
                  <a:srgbClr val="99BA58"/>
                </a:solidFill>
              </a:rPr>
              <a:t>25 pays membres </a:t>
            </a:r>
            <a:br>
              <a:rPr lang="fr-FR" sz="1400" b="1" dirty="0">
                <a:solidFill>
                  <a:srgbClr val="99BA58"/>
                </a:solidFill>
              </a:rPr>
            </a:br>
            <a:r>
              <a:rPr lang="fr-FR" sz="1400" b="1" dirty="0">
                <a:solidFill>
                  <a:srgbClr val="99BA58"/>
                </a:solidFill>
              </a:rPr>
              <a:t>7 calculateurs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4355976" y="2045724"/>
            <a:ext cx="2043837" cy="52322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1400" dirty="0">
                <a:solidFill>
                  <a:srgbClr val="2B857B"/>
                </a:solidFill>
              </a:rPr>
              <a:t>3 centres de calcul</a:t>
            </a:r>
          </a:p>
          <a:p>
            <a:r>
              <a:rPr lang="fr-FR" sz="1400" dirty="0">
                <a:solidFill>
                  <a:srgbClr val="2B857B"/>
                </a:solidFill>
              </a:rPr>
              <a:t>4 supercalculateurs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355976" y="2785137"/>
            <a:ext cx="1672996" cy="30777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1400" dirty="0">
                <a:solidFill>
                  <a:srgbClr val="5C0F8C"/>
                </a:solidFill>
              </a:rPr>
              <a:t>17 partenaires</a:t>
            </a:r>
          </a:p>
        </p:txBody>
      </p:sp>
      <p:sp>
        <p:nvSpPr>
          <p:cNvPr id="26" name="Accolade fermante 25"/>
          <p:cNvSpPr/>
          <p:nvPr/>
        </p:nvSpPr>
        <p:spPr>
          <a:xfrm>
            <a:off x="6012160" y="1267811"/>
            <a:ext cx="254089" cy="203308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/>
          <p:cNvSpPr txBox="1"/>
          <p:nvPr/>
        </p:nvSpPr>
        <p:spPr>
          <a:xfrm rot="16200000">
            <a:off x="4724033" y="1749218"/>
            <a:ext cx="3375972" cy="33855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1600" b="1" dirty="0"/>
              <a:t>À cheval sur les 3 niveaux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F0965F7-DFB2-1645-8343-DD50E77AAAC2}"/>
              </a:ext>
            </a:extLst>
          </p:cNvPr>
          <p:cNvSpPr txBox="1"/>
          <p:nvPr/>
        </p:nvSpPr>
        <p:spPr>
          <a:xfrm>
            <a:off x="33340" y="6082963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600" b="1" dirty="0"/>
              <a:t>1 </a:t>
            </a:r>
            <a:r>
              <a:rPr lang="fr-FR" sz="1600" b="1" dirty="0" err="1"/>
              <a:t>Pflop</a:t>
            </a:r>
            <a:r>
              <a:rPr lang="fr-FR" sz="1600" b="1" dirty="0"/>
              <a:t>/s</a:t>
            </a:r>
            <a:r>
              <a:rPr lang="fr-FR" sz="1600" dirty="0"/>
              <a:t> = un million de milliards</a:t>
            </a:r>
          </a:p>
          <a:p>
            <a:pPr lvl="0"/>
            <a:r>
              <a:rPr lang="fr-FR" sz="1600" dirty="0"/>
              <a:t> d’opérations flottantes/s = 10</a:t>
            </a:r>
            <a:r>
              <a:rPr lang="fr-FR" sz="1600" baseline="30000" dirty="0"/>
              <a:t>15</a:t>
            </a:r>
            <a:r>
              <a:rPr lang="fr-FR" sz="1600" dirty="0"/>
              <a:t> flops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0B3C246-4705-2644-A327-C9DE97641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DAA67E6-F957-1C4E-851B-38E8BB7D4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98830B76-5153-7B43-85D6-00AA074A8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 animBg="1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7145B5A-13F1-FA4E-BA51-A7016B96C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20" y="185173"/>
            <a:ext cx="6425502" cy="830997"/>
          </a:xfrm>
        </p:spPr>
        <p:txBody>
          <a:bodyPr/>
          <a:lstStyle/>
          <a:p>
            <a:r>
              <a:rPr lang="fr-FR" dirty="0"/>
              <a:t>GENCI MOTEUR DANS L’EUROPE du HPC</a:t>
            </a:r>
            <a:br>
              <a:rPr lang="fr-FR" dirty="0"/>
            </a:b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3A2F91-0457-7C43-96E3-E6480B79B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23" y="1124744"/>
            <a:ext cx="9144000" cy="5065308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41304A-DB3A-C84C-B7AC-428DF9351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A401FE-43C2-5644-9C76-7980D8013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95CC46E-5EAD-784E-9E99-3A1ACEFDA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4174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414E15BF-988A-FA4D-A3C3-7475B5E3E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928" y="2384192"/>
            <a:ext cx="4084786" cy="3448831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DCD0770C-671E-0D48-B72C-59F540E42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20" y="185173"/>
            <a:ext cx="5708896" cy="430887"/>
          </a:xfrm>
        </p:spPr>
        <p:txBody>
          <a:bodyPr/>
          <a:lstStyle/>
          <a:p>
            <a:r>
              <a:rPr lang="fr-FR" sz="2200" dirty="0"/>
              <a:t>GENCI, l’infrastructure nationale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BB7BA96-7694-1642-964D-6A53FB1178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255" y="572823"/>
            <a:ext cx="2364750" cy="400110"/>
          </a:xfrm>
        </p:spPr>
        <p:txBody>
          <a:bodyPr/>
          <a:lstStyle/>
          <a:p>
            <a:r>
              <a:rPr lang="fr-FR" dirty="0"/>
              <a:t>La formation HPC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CCB629C-1B90-1E44-A68A-9583C3C808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9552" y="2384192"/>
            <a:ext cx="3240088" cy="3240360"/>
          </a:xfrm>
        </p:spPr>
        <p:txBody>
          <a:bodyPr/>
          <a:lstStyle/>
          <a:p>
            <a:r>
              <a:rPr lang="fr-FR" dirty="0"/>
              <a:t> Site Focal (</a:t>
            </a:r>
            <a:r>
              <a:rPr lang="fr-FR" dirty="0" err="1"/>
              <a:t>FOrmationCALcul</a:t>
            </a:r>
            <a:r>
              <a:rPr lang="fr-FR" dirty="0"/>
              <a:t>) soutenu par GENCI</a:t>
            </a:r>
          </a:p>
          <a:p>
            <a:r>
              <a:rPr lang="fr-FR" dirty="0"/>
              <a:t> Cours disponibles (TGCC, IDRIS, CINES) + </a:t>
            </a:r>
            <a:r>
              <a:rPr lang="fr-FR" dirty="0" err="1"/>
              <a:t>mésocentres</a:t>
            </a:r>
            <a:endParaRPr lang="fr-FR" dirty="0"/>
          </a:p>
          <a:p>
            <a:r>
              <a:rPr lang="fr-FR" dirty="0"/>
              <a:t> Initiatives Nationales ou Européennes PRACE Training Centres (PTC)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5526E65-EA89-2646-BCB4-E3CC0F1AD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928" y="1349381"/>
            <a:ext cx="1016000" cy="10287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FCEAE31-0802-A646-98AB-A5CDB0103C74}"/>
              </a:ext>
            </a:extLst>
          </p:cNvPr>
          <p:cNvSpPr txBox="1"/>
          <p:nvPr/>
        </p:nvSpPr>
        <p:spPr>
          <a:xfrm>
            <a:off x="5034891" y="1679065"/>
            <a:ext cx="291618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/>
              <a:t>http://formation-</a:t>
            </a:r>
            <a:r>
              <a:rPr lang="fr-FR" b="1" dirty="0" err="1"/>
              <a:t>calcul.fr</a:t>
            </a:r>
            <a:r>
              <a:rPr lang="fr-FR" b="1" dirty="0"/>
              <a:t>/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B825553-FECB-0448-A73C-B8182EF17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E38D8B6-09AC-0747-A2F2-7D5D9BA8B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D9F69DD-02C6-EB4B-8B50-BC88104A4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5490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F35E385-E555-D445-96C9-91362019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20" y="185173"/>
            <a:ext cx="7436741" cy="461665"/>
          </a:xfrm>
        </p:spPr>
        <p:txBody>
          <a:bodyPr/>
          <a:lstStyle/>
          <a:p>
            <a:r>
              <a:rPr lang="fr-CA" dirty="0"/>
              <a:t>Usage des supercalculateurs nationaux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C7FDF55-3C04-C347-A476-DC9664ED4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255" y="572823"/>
            <a:ext cx="1499128" cy="400110"/>
          </a:xfrm>
        </p:spPr>
        <p:txBody>
          <a:bodyPr/>
          <a:lstStyle/>
          <a:p>
            <a:r>
              <a:rPr lang="fr-CA" dirty="0"/>
              <a:t>par l’INRIA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6D43DFD-4141-A74C-996C-4E6AA20857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 Synthèse des projets et des heures de calcul demandées, attribuées et consommées par l’INRIA sur la période 2011-2018 via le processus DARI.</a:t>
            </a:r>
          </a:p>
          <a:p>
            <a:endParaRPr lang="fr-FR" dirty="0"/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1207826"/>
              </p:ext>
            </p:extLst>
          </p:nvPr>
        </p:nvGraphicFramePr>
        <p:xfrm>
          <a:off x="539823" y="2348880"/>
          <a:ext cx="8166837" cy="3896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12938FE-5CA9-0A48-B21D-840AD18A7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2DBB338-97B7-7E48-BF59-D74FBC120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A946847-BF5F-5649-80CD-20E10285E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7576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A3F26FB-2556-2F4A-BF8F-59FDD688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9B859EFA-457C-9641-9EDF-0C8641CB3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864790"/>
              </p:ext>
            </p:extLst>
          </p:nvPr>
        </p:nvGraphicFramePr>
        <p:xfrm>
          <a:off x="539552" y="1360583"/>
          <a:ext cx="7848871" cy="48976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08512">
                  <a:extLst>
                    <a:ext uri="{9D8B030D-6E8A-4147-A177-3AD203B41FA5}">
                      <a16:colId xmlns:a16="http://schemas.microsoft.com/office/drawing/2014/main" val="539766750"/>
                    </a:ext>
                  </a:extLst>
                </a:gridCol>
                <a:gridCol w="2000892">
                  <a:extLst>
                    <a:ext uri="{9D8B030D-6E8A-4147-A177-3AD203B41FA5}">
                      <a16:colId xmlns:a16="http://schemas.microsoft.com/office/drawing/2014/main" val="2949670088"/>
                    </a:ext>
                  </a:extLst>
                </a:gridCol>
                <a:gridCol w="1239467">
                  <a:extLst>
                    <a:ext uri="{9D8B030D-6E8A-4147-A177-3AD203B41FA5}">
                      <a16:colId xmlns:a16="http://schemas.microsoft.com/office/drawing/2014/main" val="1117268347"/>
                    </a:ext>
                  </a:extLst>
                </a:gridCol>
              </a:tblGrid>
              <a:tr h="3304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</a:rPr>
                        <a:t>Équipes INRIA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</a:rPr>
                        <a:t>Nombre de projets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</a:rPr>
                        <a:t>Période de calcul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ctr"/>
                </a:tc>
                <a:extLst>
                  <a:ext uri="{0D108BD9-81ED-4DB2-BD59-A6C34878D82A}">
                    <a16:rowId xmlns:a16="http://schemas.microsoft.com/office/drawing/2014/main" val="42679900"/>
                  </a:ext>
                </a:extLst>
              </a:tr>
              <a:tr h="1817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Datamove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2017 - 2018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extLst>
                  <a:ext uri="{0D108BD9-81ED-4DB2-BD59-A6C34878D82A}">
                    <a16:rowId xmlns:a16="http://schemas.microsoft.com/office/drawing/2014/main" val="3470874844"/>
                  </a:ext>
                </a:extLst>
              </a:tr>
              <a:tr h="1817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HiePACS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2017 - 2018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extLst>
                  <a:ext uri="{0D108BD9-81ED-4DB2-BD59-A6C34878D82A}">
                    <a16:rowId xmlns:a16="http://schemas.microsoft.com/office/drawing/2014/main" val="3246478402"/>
                  </a:ext>
                </a:extLst>
              </a:tr>
              <a:tr h="1817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Memphis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2017 - 2018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extLst>
                  <a:ext uri="{0D108BD9-81ED-4DB2-BD59-A6C34878D82A}">
                    <a16:rowId xmlns:a16="http://schemas.microsoft.com/office/drawing/2014/main" val="3443610854"/>
                  </a:ext>
                </a:extLst>
              </a:tr>
              <a:tr h="1817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Serena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3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2016 - 2018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extLst>
                  <a:ext uri="{0D108BD9-81ED-4DB2-BD59-A6C34878D82A}">
                    <a16:rowId xmlns:a16="http://schemas.microsoft.com/office/drawing/2014/main" val="887214335"/>
                  </a:ext>
                </a:extLst>
              </a:tr>
              <a:tr h="1817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INRIA Paris-Rocquencourt  EPI Lifeware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2016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extLst>
                  <a:ext uri="{0D108BD9-81ED-4DB2-BD59-A6C34878D82A}">
                    <a16:rowId xmlns:a16="http://schemas.microsoft.com/office/drawing/2014/main" val="285597895"/>
                  </a:ext>
                </a:extLst>
              </a:tr>
              <a:tr h="1817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INRIA Paris-Rocquencourt EPI Lifeware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2015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extLst>
                  <a:ext uri="{0D108BD9-81ED-4DB2-BD59-A6C34878D82A}">
                    <a16:rowId xmlns:a16="http://schemas.microsoft.com/office/drawing/2014/main" val="840089471"/>
                  </a:ext>
                </a:extLst>
              </a:tr>
              <a:tr h="1817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Pomdapi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2015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extLst>
                  <a:ext uri="{0D108BD9-81ED-4DB2-BD59-A6C34878D82A}">
                    <a16:rowId xmlns:a16="http://schemas.microsoft.com/office/drawing/2014/main" val="2116137525"/>
                  </a:ext>
                </a:extLst>
              </a:tr>
              <a:tr h="1817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Cagire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2014 - 2018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extLst>
                  <a:ext uri="{0D108BD9-81ED-4DB2-BD59-A6C34878D82A}">
                    <a16:rowId xmlns:a16="http://schemas.microsoft.com/office/drawing/2014/main" val="1242052111"/>
                  </a:ext>
                </a:extLst>
              </a:tr>
              <a:tr h="1817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Ecuador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6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2013 - 2018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extLst>
                  <a:ext uri="{0D108BD9-81ED-4DB2-BD59-A6C34878D82A}">
                    <a16:rowId xmlns:a16="http://schemas.microsoft.com/office/drawing/2014/main" val="4083916969"/>
                  </a:ext>
                </a:extLst>
              </a:tr>
              <a:tr h="1817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AMIB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2013 - 2014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extLst>
                  <a:ext uri="{0D108BD9-81ED-4DB2-BD59-A6C34878D82A}">
                    <a16:rowId xmlns:a16="http://schemas.microsoft.com/office/drawing/2014/main" val="3597711816"/>
                  </a:ext>
                </a:extLst>
              </a:tr>
              <a:tr h="1817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INRIA Paris-Rocquencourt EPI Contraintes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2013 - 2014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extLst>
                  <a:ext uri="{0D108BD9-81ED-4DB2-BD59-A6C34878D82A}">
                    <a16:rowId xmlns:a16="http://schemas.microsoft.com/office/drawing/2014/main" val="3892425277"/>
                  </a:ext>
                </a:extLst>
              </a:tr>
              <a:tr h="1817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MOAIS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2013 - 2014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extLst>
                  <a:ext uri="{0D108BD9-81ED-4DB2-BD59-A6C34878D82A}">
                    <a16:rowId xmlns:a16="http://schemas.microsoft.com/office/drawing/2014/main" val="1553105285"/>
                  </a:ext>
                </a:extLst>
              </a:tr>
              <a:tr h="20488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FLUMINANCE (</a:t>
                      </a:r>
                      <a:r>
                        <a:rPr lang="fr-FR" sz="1100" dirty="0" err="1">
                          <a:effectLst/>
                        </a:rPr>
                        <a:t>equipe</a:t>
                      </a:r>
                      <a:r>
                        <a:rPr lang="fr-FR" sz="1100" dirty="0">
                          <a:effectLst/>
                        </a:rPr>
                        <a:t> projet commune avec </a:t>
                      </a:r>
                      <a:r>
                        <a:rPr lang="fr-FR" sz="1100" dirty="0" err="1">
                          <a:effectLst/>
                        </a:rPr>
                        <a:t>Irstea</a:t>
                      </a:r>
                      <a:r>
                        <a:rPr lang="fr-FR" sz="1100" dirty="0">
                          <a:effectLst/>
                        </a:rPr>
                        <a:t> Rennes)</a:t>
                      </a:r>
                      <a:endParaRPr lang="fr-FR" sz="1100" dirty="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2013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extLst>
                  <a:ext uri="{0D108BD9-81ED-4DB2-BD59-A6C34878D82A}">
                    <a16:rowId xmlns:a16="http://schemas.microsoft.com/office/drawing/2014/main" val="3370706845"/>
                  </a:ext>
                </a:extLst>
              </a:tr>
              <a:tr h="1817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ALCHEMY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2012 - 2013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extLst>
                  <a:ext uri="{0D108BD9-81ED-4DB2-BD59-A6C34878D82A}">
                    <a16:rowId xmlns:a16="http://schemas.microsoft.com/office/drawing/2014/main" val="3713481972"/>
                  </a:ext>
                </a:extLst>
              </a:tr>
              <a:tr h="1817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BACCHUS HIEPACS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2012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extLst>
                  <a:ext uri="{0D108BD9-81ED-4DB2-BD59-A6C34878D82A}">
                    <a16:rowId xmlns:a16="http://schemas.microsoft.com/office/drawing/2014/main" val="1400344203"/>
                  </a:ext>
                </a:extLst>
              </a:tr>
              <a:tr h="1817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Nachos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3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2011 - 2017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extLst>
                  <a:ext uri="{0D108BD9-81ED-4DB2-BD59-A6C34878D82A}">
                    <a16:rowId xmlns:a16="http://schemas.microsoft.com/office/drawing/2014/main" val="2293527183"/>
                  </a:ext>
                </a:extLst>
              </a:tr>
              <a:tr h="1817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SAGE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6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2011 - 2016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extLst>
                  <a:ext uri="{0D108BD9-81ED-4DB2-BD59-A6C34878D82A}">
                    <a16:rowId xmlns:a16="http://schemas.microsoft.com/office/drawing/2014/main" val="2539148030"/>
                  </a:ext>
                </a:extLst>
              </a:tr>
              <a:tr h="1817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CR INRIA Bordeaux - Sud-Ouest, équipe RUNTIME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2011 - 2012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extLst>
                  <a:ext uri="{0D108BD9-81ED-4DB2-BD59-A6C34878D82A}">
                    <a16:rowId xmlns:a16="http://schemas.microsoft.com/office/drawing/2014/main" val="2940824885"/>
                  </a:ext>
                </a:extLst>
              </a:tr>
              <a:tr h="1817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Estime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2011 - 2012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extLst>
                  <a:ext uri="{0D108BD9-81ED-4DB2-BD59-A6C34878D82A}">
                    <a16:rowId xmlns:a16="http://schemas.microsoft.com/office/drawing/2014/main" val="4199076534"/>
                  </a:ext>
                </a:extLst>
              </a:tr>
              <a:tr h="1817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grand large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2011 - 2012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extLst>
                  <a:ext uri="{0D108BD9-81ED-4DB2-BD59-A6C34878D82A}">
                    <a16:rowId xmlns:a16="http://schemas.microsoft.com/office/drawing/2014/main" val="3465528243"/>
                  </a:ext>
                </a:extLst>
              </a:tr>
              <a:tr h="1817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INRIA Paris-Rocquencourt équipe Contraintes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2011 - 2012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extLst>
                  <a:ext uri="{0D108BD9-81ED-4DB2-BD59-A6C34878D82A}">
                    <a16:rowId xmlns:a16="http://schemas.microsoft.com/office/drawing/2014/main" val="2141673833"/>
                  </a:ext>
                </a:extLst>
              </a:tr>
              <a:tr h="1817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MC2 UR Bordeaux - Sud Ouest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2011 - 2012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extLst>
                  <a:ext uri="{0D108BD9-81ED-4DB2-BD59-A6C34878D82A}">
                    <a16:rowId xmlns:a16="http://schemas.microsoft.com/office/drawing/2014/main" val="3812865580"/>
                  </a:ext>
                </a:extLst>
              </a:tr>
              <a:tr h="1817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Tropics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2011 - 2012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extLst>
                  <a:ext uri="{0D108BD9-81ED-4DB2-BD59-A6C34878D82A}">
                    <a16:rowId xmlns:a16="http://schemas.microsoft.com/office/drawing/2014/main" val="3900493281"/>
                  </a:ext>
                </a:extLst>
              </a:tr>
              <a:tr h="1817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GRAAL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2011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extLst>
                  <a:ext uri="{0D108BD9-81ED-4DB2-BD59-A6C34878D82A}">
                    <a16:rowId xmlns:a16="http://schemas.microsoft.com/office/drawing/2014/main" val="3049191726"/>
                  </a:ext>
                </a:extLst>
              </a:tr>
              <a:tr h="1817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Projet TAO-INRIA Saclay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2011</a:t>
                      </a:r>
                      <a:endParaRPr lang="fr-FR" sz="1100" dirty="0">
                        <a:solidFill>
                          <a:srgbClr val="215687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6376" marR="66376" marT="0" marB="0" anchor="b"/>
                </a:tc>
                <a:extLst>
                  <a:ext uri="{0D108BD9-81ED-4DB2-BD59-A6C34878D82A}">
                    <a16:rowId xmlns:a16="http://schemas.microsoft.com/office/drawing/2014/main" val="2558499283"/>
                  </a:ext>
                </a:extLst>
              </a:tr>
            </a:tbl>
          </a:graphicData>
        </a:graphic>
      </p:graphicFrame>
      <p:sp>
        <p:nvSpPr>
          <p:cNvPr id="8" name="Titre 3">
            <a:extLst>
              <a:ext uri="{FF2B5EF4-FFF2-40B4-BE49-F238E27FC236}">
                <a16:creationId xmlns:a16="http://schemas.microsoft.com/office/drawing/2014/main" id="{FBE4414A-120B-744B-801A-099BCDDCB5A8}"/>
              </a:ext>
            </a:extLst>
          </p:cNvPr>
          <p:cNvSpPr txBox="1">
            <a:spLocks/>
          </p:cNvSpPr>
          <p:nvPr/>
        </p:nvSpPr>
        <p:spPr>
          <a:xfrm>
            <a:off x="1269920" y="185173"/>
            <a:ext cx="7436741" cy="461665"/>
          </a:xfrm>
          <a:prstGeom prst="rect">
            <a:avLst/>
          </a:prstGeom>
          <a:solidFill>
            <a:schemeClr val="bg1"/>
          </a:solidFill>
        </p:spPr>
        <p:txBody>
          <a:bodyPr wrap="none" rIns="5400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cap="all" baseline="0">
                <a:solidFill>
                  <a:srgbClr val="5C0F8C"/>
                </a:solidFill>
                <a:latin typeface="Helvetica Neue" pitchFamily="50"/>
                <a:ea typeface="+mj-ea"/>
                <a:cs typeface="+mj-cs"/>
              </a:defRPr>
            </a:lvl1pPr>
          </a:lstStyle>
          <a:p>
            <a:r>
              <a:rPr lang="fr-CA"/>
              <a:t>Usage des supercalculateurs nationaux</a:t>
            </a:r>
            <a:endParaRPr lang="fr-FR" dirty="0"/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84539AF7-C68D-9944-ACEA-92EE2908A0E1}"/>
              </a:ext>
            </a:extLst>
          </p:cNvPr>
          <p:cNvSpPr txBox="1">
            <a:spLocks/>
          </p:cNvSpPr>
          <p:nvPr/>
        </p:nvSpPr>
        <p:spPr>
          <a:xfrm>
            <a:off x="1278255" y="572823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itchFamily="5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/>
              <a:t>par l’INRIA</a:t>
            </a:r>
            <a:endParaRPr lang="fr-FR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81271E-019E-2D42-AD04-26907138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68E68C-8D98-AE40-946E-CC96C9B2A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72B56D-66C2-B347-A8B1-B4AADD25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8653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EE1B1A7-F1B3-5047-9C0E-FA8B6AB43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20" y="185173"/>
            <a:ext cx="3872752" cy="461665"/>
          </a:xfrm>
        </p:spPr>
        <p:txBody>
          <a:bodyPr/>
          <a:lstStyle/>
          <a:p>
            <a:r>
              <a:rPr lang="fr-FR" dirty="0"/>
              <a:t>Relation GENCI / INRIA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81D694-80F0-4047-A9BB-2C3F0D45C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255" y="572823"/>
            <a:ext cx="2456122" cy="400110"/>
          </a:xfrm>
        </p:spPr>
        <p:txBody>
          <a:bodyPr/>
          <a:lstStyle/>
          <a:p>
            <a:r>
              <a:rPr lang="fr-FR" dirty="0"/>
              <a:t>Pour aller plus loin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C48E9BA-F634-F144-A1FC-4282382C3B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 Convergence HPC et IA </a:t>
            </a:r>
            <a:br>
              <a:rPr lang="fr-FR" dirty="0"/>
            </a:br>
            <a:r>
              <a:rPr lang="fr-FR" dirty="0"/>
              <a:t>-&gt; machine IDRIS, on a besoin de chercheurs INRIA pour </a:t>
            </a:r>
          </a:p>
          <a:p>
            <a:pPr lvl="1"/>
            <a:r>
              <a:rPr lang="fr-FR" dirty="0"/>
              <a:t>outils admin, déploiement, portail (relation avec F. </a:t>
            </a:r>
            <a:r>
              <a:rPr lang="fr-FR" dirty="0" err="1"/>
              <a:t>Desprez</a:t>
            </a:r>
            <a:r>
              <a:rPr lang="fr-FR" dirty="0"/>
              <a:t> pour </a:t>
            </a:r>
            <a:r>
              <a:rPr lang="fr-FR" dirty="0" err="1"/>
              <a:t>Silec</a:t>
            </a:r>
            <a:r>
              <a:rPr lang="fr-FR" dirty="0"/>
              <a:t>/G5K)</a:t>
            </a:r>
          </a:p>
          <a:p>
            <a:pPr lvl="1"/>
            <a:r>
              <a:rPr lang="fr-FR" dirty="0"/>
              <a:t>utiliser machine, passage échelle </a:t>
            </a:r>
            <a:r>
              <a:rPr lang="fr-FR" i="1" dirty="0" err="1"/>
              <a:t>framework</a:t>
            </a:r>
            <a:r>
              <a:rPr lang="fr-FR" dirty="0"/>
              <a:t> IA en </a:t>
            </a:r>
            <a:r>
              <a:rPr lang="fr-FR" i="1" dirty="0" err="1"/>
              <a:t>Deep</a:t>
            </a:r>
            <a:r>
              <a:rPr lang="fr-FR" i="1" dirty="0"/>
              <a:t> Learning</a:t>
            </a:r>
          </a:p>
          <a:p>
            <a:pPr lvl="1"/>
            <a:r>
              <a:rPr lang="fr-FR" dirty="0"/>
              <a:t>plus tard sur la partie Facebook (plus de GPU et de mémoire/nœud)</a:t>
            </a:r>
          </a:p>
          <a:p>
            <a:pPr lvl="1"/>
            <a:endParaRPr lang="fr-FR" dirty="0"/>
          </a:p>
          <a:p>
            <a:r>
              <a:rPr lang="fr-FR" dirty="0"/>
              <a:t> GENCI </a:t>
            </a:r>
            <a:r>
              <a:rPr lang="fr-FR" dirty="0">
                <a:sym typeface="Wingdings" pitchFamily="2" charset="2"/>
              </a:rPr>
              <a:t> INRIA</a:t>
            </a:r>
            <a:endParaRPr lang="fr-FR" dirty="0"/>
          </a:p>
          <a:p>
            <a:pPr lvl="1"/>
            <a:r>
              <a:rPr lang="fr-FR" dirty="0"/>
              <a:t>Comme caisse de résonance des logiciels INRIA</a:t>
            </a:r>
          </a:p>
          <a:p>
            <a:pPr lvl="2"/>
            <a:r>
              <a:rPr lang="fr-FR" dirty="0"/>
              <a:t>Installation des outils </a:t>
            </a:r>
            <a:r>
              <a:rPr lang="fr-FR" dirty="0" err="1"/>
              <a:t>Inria</a:t>
            </a:r>
            <a:r>
              <a:rPr lang="fr-FR" dirty="0"/>
              <a:t> sur les T1 et promotion en FR sur les T2 et Europe sur les T0  </a:t>
            </a:r>
          </a:p>
          <a:p>
            <a:pPr lvl="1"/>
            <a:r>
              <a:rPr lang="fr-FR" dirty="0"/>
              <a:t>Comme facilitateur sur projets Européens - S. Requena très impliqué </a:t>
            </a:r>
            <a:r>
              <a:rPr lang="fr-FR" dirty="0" err="1"/>
              <a:t>EuroHPC</a:t>
            </a:r>
            <a:r>
              <a:rPr lang="fr-FR" dirty="0"/>
              <a:t>, PRACE etc.</a:t>
            </a:r>
            <a:br>
              <a:rPr lang="fr-FR" dirty="0"/>
            </a:br>
            <a:endParaRPr lang="fr-FR" dirty="0"/>
          </a:p>
          <a:p>
            <a:r>
              <a:rPr lang="fr-FR" dirty="0"/>
              <a:t> </a:t>
            </a:r>
            <a:r>
              <a:rPr lang="fr-FR" dirty="0" err="1"/>
              <a:t>Inria</a:t>
            </a:r>
            <a:r>
              <a:rPr lang="fr-FR" dirty="0"/>
              <a:t> –&gt; GENCI</a:t>
            </a:r>
          </a:p>
          <a:p>
            <a:pPr lvl="1"/>
            <a:r>
              <a:rPr lang="fr-FR" dirty="0"/>
              <a:t>Développer </a:t>
            </a:r>
            <a:r>
              <a:rPr lang="fr-FR" dirty="0" err="1"/>
              <a:t>Simseo</a:t>
            </a:r>
            <a:r>
              <a:rPr lang="fr-FR" dirty="0"/>
              <a:t> avec notamment l’extension vers l’IA </a:t>
            </a:r>
          </a:p>
          <a:p>
            <a:pPr lvl="1"/>
            <a:r>
              <a:rPr lang="fr-FR" dirty="0"/>
              <a:t>Toucher les PME et startup dans Simulation/Calcul </a:t>
            </a:r>
          </a:p>
          <a:p>
            <a:pPr lvl="2"/>
            <a:r>
              <a:rPr lang="fr-FR" dirty="0"/>
              <a:t>GENCI : French Tech Central à Station F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GENCI partenaire pour </a:t>
            </a:r>
            <a:r>
              <a:rPr lang="fr-FR" dirty="0" err="1"/>
              <a:t>frontaliser</a:t>
            </a:r>
            <a:r>
              <a:rPr lang="fr-FR" dirty="0"/>
              <a:t> moyens de calcul </a:t>
            </a:r>
          </a:p>
          <a:p>
            <a:pPr lvl="2"/>
            <a:r>
              <a:rPr lang="fr-FR" dirty="0" err="1"/>
              <a:t>Inria</a:t>
            </a:r>
            <a:r>
              <a:rPr lang="fr-FR" dirty="0"/>
              <a:t> : quid des French Tech </a:t>
            </a:r>
            <a:r>
              <a:rPr lang="fr-FR" dirty="0" err="1"/>
              <a:t>Inria</a:t>
            </a:r>
            <a:r>
              <a:rPr lang="fr-FR" dirty="0"/>
              <a:t> ou </a:t>
            </a:r>
            <a:r>
              <a:rPr lang="fr-FR" dirty="0" err="1"/>
              <a:t>Inria</a:t>
            </a:r>
            <a:r>
              <a:rPr lang="fr-FR" dirty="0"/>
              <a:t> Tech peuvent nous aider ? </a:t>
            </a:r>
          </a:p>
          <a:p>
            <a:endParaRPr lang="fr-FR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28E130A-95F6-CE44-99F4-B79C2922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594B610A-E7AF-E54A-A436-83CCC1CF8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D47B0DD-6DD3-DE4A-8D62-09C50D1FD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1931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80" r="21072"/>
          <a:stretch/>
        </p:blipFill>
        <p:spPr>
          <a:xfrm>
            <a:off x="6300192" y="1133466"/>
            <a:ext cx="2376264" cy="1701800"/>
          </a:xfrm>
          <a:prstGeom prst="rect">
            <a:avLst/>
          </a:prstGeom>
        </p:spPr>
      </p:pic>
      <p:pic>
        <p:nvPicPr>
          <p:cNvPr id="6" name="Image 5" descr="Logo_Genci_Carré_couleur_sansombr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5896" y="2204864"/>
            <a:ext cx="2382248" cy="292736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69920" y="185173"/>
            <a:ext cx="2530526" cy="430887"/>
          </a:xfrm>
        </p:spPr>
        <p:txBody>
          <a:bodyPr/>
          <a:lstStyle/>
          <a:p>
            <a:r>
              <a:rPr lang="fr-FR" sz="2200" dirty="0"/>
              <a:t>En Conclusion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1278255" y="572823"/>
            <a:ext cx="2719014" cy="400110"/>
          </a:xfrm>
        </p:spPr>
        <p:txBody>
          <a:bodyPr/>
          <a:lstStyle/>
          <a:p>
            <a:r>
              <a:rPr lang="fr-FR" dirty="0"/>
              <a:t>A l’écoute de tous </a:t>
            </a:r>
            <a:r>
              <a:rPr lang="mr-IN" dirty="0"/>
              <a:t>…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3485" y="2637980"/>
            <a:ext cx="2735767" cy="209457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07" y="2050596"/>
            <a:ext cx="2857500" cy="285750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936559" y="45584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Associés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894437" y="304352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Utilisateurs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8197" y="3630471"/>
            <a:ext cx="1778000" cy="267970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7720094" y="520006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Centres</a:t>
            </a:r>
            <a:endParaRPr lang="fr-FR" dirty="0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2542799" y="3479346"/>
            <a:ext cx="1211693" cy="0"/>
          </a:xfrm>
          <a:prstGeom prst="straightConnector1">
            <a:avLst/>
          </a:prstGeom>
          <a:ln w="1206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>
            <a:off x="5614154" y="1984366"/>
            <a:ext cx="934271" cy="994537"/>
          </a:xfrm>
          <a:prstGeom prst="straightConnector1">
            <a:avLst/>
          </a:prstGeom>
          <a:ln w="1206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5801537" y="4286132"/>
            <a:ext cx="864316" cy="913935"/>
          </a:xfrm>
          <a:prstGeom prst="straightConnector1">
            <a:avLst/>
          </a:prstGeom>
          <a:ln w="1206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2C7987-F1DE-8D4E-B217-0ECAC1AD1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C9AE76-D8E5-3A4A-8F3B-190A4B13B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9ECA992-9CD2-F442-ABA7-AC08B024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7629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252536" y="2132856"/>
            <a:ext cx="9505056" cy="2520280"/>
          </a:xfrm>
        </p:spPr>
        <p:txBody>
          <a:bodyPr/>
          <a:lstStyle/>
          <a:p>
            <a:r>
              <a:rPr lang="fr-FR" dirty="0">
                <a:latin typeface="+mn-lt"/>
              </a:rPr>
              <a:t>Merci de votre attention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Journée IMFT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rgbClr val="000000"/>
                </a:solidFill>
                <a:latin typeface="+mn-lt"/>
              </a:rPr>
              <a:t>03/2018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5875904-BD6E-F04D-A600-9B25AA744122}"/>
              </a:ext>
            </a:extLst>
          </p:cNvPr>
          <p:cNvGrpSpPr/>
          <p:nvPr/>
        </p:nvGrpSpPr>
        <p:grpSpPr>
          <a:xfrm>
            <a:off x="1357896" y="5063190"/>
            <a:ext cx="6284192" cy="783118"/>
            <a:chOff x="2627784" y="5175687"/>
            <a:chExt cx="6284192" cy="783118"/>
          </a:xfrm>
        </p:grpSpPr>
        <p:pic>
          <p:nvPicPr>
            <p:cNvPr id="8" name="Image 7" descr="logo.jpg">
              <a:extLst>
                <a:ext uri="{FF2B5EF4-FFF2-40B4-BE49-F238E27FC236}">
                  <a16:creationId xmlns:a16="http://schemas.microsoft.com/office/drawing/2014/main" id="{B8993FA8-49DC-ED4B-B26E-46A64609EC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53119" y="5175687"/>
              <a:ext cx="1451248" cy="783118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0C81EAFA-656F-3941-907C-5207DB86F2DE}"/>
                </a:ext>
              </a:extLst>
            </p:cNvPr>
            <p:cNvSpPr txBox="1"/>
            <p:nvPr/>
          </p:nvSpPr>
          <p:spPr>
            <a:xfrm>
              <a:off x="2627784" y="5540646"/>
              <a:ext cx="20574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Suivez GENCI sur </a:t>
              </a:r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CE328048-0116-B142-AB3C-D2A7E872E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13473" y="5196664"/>
              <a:ext cx="2598503" cy="713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971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98777BB-42A8-4B4C-8F79-3D911DF9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09B1E89-2C52-4044-B66D-7F8D3A6D14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 Les supercalculateurs les plus puissants de France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B0481AFA-5EE5-5A48-B0B5-E3CAB6894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056039"/>
              </p:ext>
            </p:extLst>
          </p:nvPr>
        </p:nvGraphicFramePr>
        <p:xfrm>
          <a:off x="539824" y="1844824"/>
          <a:ext cx="7975526" cy="3847329"/>
        </p:xfrm>
        <a:graphic>
          <a:graphicData uri="http://schemas.openxmlformats.org/drawingml/2006/table">
            <a:tbl>
              <a:tblPr/>
              <a:tblGrid>
                <a:gridCol w="783727">
                  <a:extLst>
                    <a:ext uri="{9D8B030D-6E8A-4147-A177-3AD203B41FA5}">
                      <a16:colId xmlns:a16="http://schemas.microsoft.com/office/drawing/2014/main" val="3211065163"/>
                    </a:ext>
                  </a:extLst>
                </a:gridCol>
                <a:gridCol w="1165104">
                  <a:extLst>
                    <a:ext uri="{9D8B030D-6E8A-4147-A177-3AD203B41FA5}">
                      <a16:colId xmlns:a16="http://schemas.microsoft.com/office/drawing/2014/main" val="2697621655"/>
                    </a:ext>
                  </a:extLst>
                </a:gridCol>
                <a:gridCol w="1162156">
                  <a:extLst>
                    <a:ext uri="{9D8B030D-6E8A-4147-A177-3AD203B41FA5}">
                      <a16:colId xmlns:a16="http://schemas.microsoft.com/office/drawing/2014/main" val="1113658193"/>
                    </a:ext>
                  </a:extLst>
                </a:gridCol>
                <a:gridCol w="862284">
                  <a:extLst>
                    <a:ext uri="{9D8B030D-6E8A-4147-A177-3AD203B41FA5}">
                      <a16:colId xmlns:a16="http://schemas.microsoft.com/office/drawing/2014/main" val="320840094"/>
                    </a:ext>
                  </a:extLst>
                </a:gridCol>
                <a:gridCol w="1594139">
                  <a:extLst>
                    <a:ext uri="{9D8B030D-6E8A-4147-A177-3AD203B41FA5}">
                      <a16:colId xmlns:a16="http://schemas.microsoft.com/office/drawing/2014/main" val="4169951462"/>
                    </a:ext>
                  </a:extLst>
                </a:gridCol>
                <a:gridCol w="840546">
                  <a:extLst>
                    <a:ext uri="{9D8B030D-6E8A-4147-A177-3AD203B41FA5}">
                      <a16:colId xmlns:a16="http://schemas.microsoft.com/office/drawing/2014/main" val="632661710"/>
                    </a:ext>
                  </a:extLst>
                </a:gridCol>
                <a:gridCol w="618333">
                  <a:extLst>
                    <a:ext uri="{9D8B030D-6E8A-4147-A177-3AD203B41FA5}">
                      <a16:colId xmlns:a16="http://schemas.microsoft.com/office/drawing/2014/main" val="970408628"/>
                    </a:ext>
                  </a:extLst>
                </a:gridCol>
                <a:gridCol w="949237">
                  <a:extLst>
                    <a:ext uri="{9D8B030D-6E8A-4147-A177-3AD203B41FA5}">
                      <a16:colId xmlns:a16="http://schemas.microsoft.com/office/drawing/2014/main" val="202550078"/>
                    </a:ext>
                  </a:extLst>
                </a:gridCol>
              </a:tblGrid>
              <a:tr h="38065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Rang </a:t>
                      </a:r>
                    </a:p>
                  </a:txBody>
                  <a:tcPr marL="7170" marR="7170" marT="7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 dirty="0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Rang Mondial</a:t>
                      </a:r>
                      <a:br>
                        <a:rPr lang="fr-FR" sz="900" b="1" i="0" u="none" strike="noStrike" dirty="0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fr-FR" sz="900" b="1" i="0" u="none" strike="noStrike" dirty="0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(puissance réelle)</a:t>
                      </a:r>
                    </a:p>
                  </a:txBody>
                  <a:tcPr marL="7170" marR="7170" marT="7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Machine</a:t>
                      </a:r>
                    </a:p>
                  </a:txBody>
                  <a:tcPr marL="7170" marR="7170" marT="7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Constructeur</a:t>
                      </a:r>
                    </a:p>
                  </a:txBody>
                  <a:tcPr marL="7170" marR="7170" marT="7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Site</a:t>
                      </a:r>
                    </a:p>
                  </a:txBody>
                  <a:tcPr marL="7170" marR="7170" marT="7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Cœurs</a:t>
                      </a:r>
                    </a:p>
                  </a:txBody>
                  <a:tcPr marL="7170" marR="7170" marT="7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PFlop/s théorique</a:t>
                      </a:r>
                    </a:p>
                  </a:txBody>
                  <a:tcPr marL="7170" marR="7170" marT="7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Consommation </a:t>
                      </a:r>
                      <a:br>
                        <a:rPr lang="fr-FR" sz="900" b="1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fr-FR" sz="900" b="1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(kW) </a:t>
                      </a:r>
                    </a:p>
                  </a:txBody>
                  <a:tcPr marL="7170" marR="7170" marT="71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3367717"/>
                  </a:ext>
                </a:extLst>
              </a:tr>
              <a:tr h="20392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Tera-1000-2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Bull, Atos Group 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CEA (machine classifiée)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561 408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     3 178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286715"/>
                  </a:ext>
                </a:extLst>
              </a:tr>
              <a:tr h="20392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?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Été 2019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HPE 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GENCI (recherche académique)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4968570"/>
                  </a:ext>
                </a:extLst>
              </a:tr>
              <a:tr h="20392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Pangea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HPE 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Total (industriel)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220 800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     4 150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460253"/>
                  </a:ext>
                </a:extLst>
              </a:tr>
              <a:tr h="20392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Joliot-Curie SKL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Bull, Atos Group 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GENCI (recherche académique)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79 488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        917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55543"/>
                  </a:ext>
                </a:extLst>
              </a:tr>
              <a:tr h="20392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77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occigen2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Bull, Atos Group 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GENCI (recherche académique)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85 824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     1 430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360972"/>
                  </a:ext>
                </a:extLst>
              </a:tr>
              <a:tr h="20392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89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9"/>
                        </a:rPr>
                        <a:t>Prolix2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Bull, Atos Group 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Meteo France (production)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72 000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        830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048405"/>
                  </a:ext>
                </a:extLst>
              </a:tr>
              <a:tr h="20392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1"/>
                        </a:rPr>
                        <a:t>Beaufix2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Bull, Atos Group 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0"/>
                        </a:rPr>
                        <a:t>Meteo France (developpement)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73 440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        830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250687"/>
                  </a:ext>
                </a:extLst>
              </a:tr>
              <a:tr h="20392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97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2"/>
                        </a:rPr>
                        <a:t>Gaïa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Bull, Atos Group 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3"/>
                        </a:rPr>
                        <a:t>EDF (industriel)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41 472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        512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138858"/>
                  </a:ext>
                </a:extLst>
              </a:tr>
              <a:tr h="20392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4"/>
                        </a:rPr>
                        <a:t>Tera-1000-1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Bull, Atos Group 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CEA (machine classifiée)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70 272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     1 042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764408"/>
                  </a:ext>
                </a:extLst>
              </a:tr>
              <a:tr h="20392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230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5"/>
                        </a:rPr>
                        <a:t>Sid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Bull, Atos Group 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Atos (industriel)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49 896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        543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126480"/>
                  </a:ext>
                </a:extLst>
              </a:tr>
              <a:tr h="20392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231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7"/>
                        </a:rPr>
                        <a:t>Curie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Bull, Atos Group 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GENCI (recherche académique)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77 184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     2 132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477254"/>
                  </a:ext>
                </a:extLst>
              </a:tr>
              <a:tr h="20392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243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8"/>
                        </a:rPr>
                        <a:t>Joliot-Curie KNL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Bull, Atos Group 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GENCI (recherche académique)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56 304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        326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293227"/>
                  </a:ext>
                </a:extLst>
              </a:tr>
              <a:tr h="20392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246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9"/>
                        </a:rPr>
                        <a:t>Cobalt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Bull, Atos Group 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CEA (machine industrielle)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38 528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        539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728006"/>
                  </a:ext>
                </a:extLst>
              </a:tr>
              <a:tr h="20392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275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0"/>
                        </a:rPr>
                        <a:t>Diego 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Bull, Atos Group 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16"/>
                        </a:rPr>
                        <a:t>Atos (industriel)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46 800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        472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901595"/>
                  </a:ext>
                </a:extLst>
              </a:tr>
              <a:tr h="20392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368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1"/>
                        </a:rPr>
                        <a:t>Turing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1"/>
                        </a:rPr>
                        <a:t>IBM 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GENCI (recherche académique)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98 304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        493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0540981"/>
                  </a:ext>
                </a:extLst>
              </a:tr>
              <a:tr h="20392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381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2"/>
                        </a:rPr>
                        <a:t>Tera-100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Bull, Atos Group 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CEA (machine classifiée)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138 368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     4 590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962213"/>
                  </a:ext>
                </a:extLst>
              </a:tr>
              <a:tr h="20392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405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3"/>
                        </a:rPr>
                        <a:t>Romeo 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Bull, Atos Group 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4"/>
                        </a:rPr>
                        <a:t>ROMEO HPC Center</a:t>
                      </a:r>
                      <a:endParaRPr lang="fr-FR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17 640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3D3C3F"/>
                          </a:solidFill>
                          <a:effectLst/>
                          <a:latin typeface="Arial" panose="020B0604020202020204" pitchFamily="34" charset="0"/>
                        </a:rPr>
                        <a:t>             127    </a:t>
                      </a:r>
                    </a:p>
                  </a:txBody>
                  <a:tcPr marL="7170" marR="7170" marT="717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175679"/>
                  </a:ext>
                </a:extLst>
              </a:tr>
            </a:tbl>
          </a:graphicData>
        </a:graphic>
      </p:graphicFrame>
      <p:sp>
        <p:nvSpPr>
          <p:cNvPr id="9" name="Titre 4">
            <a:extLst>
              <a:ext uri="{FF2B5EF4-FFF2-40B4-BE49-F238E27FC236}">
                <a16:creationId xmlns:a16="http://schemas.microsoft.com/office/drawing/2014/main" id="{E8A7E85E-BF56-204E-BBC4-D95EEA00E21E}"/>
              </a:ext>
            </a:extLst>
          </p:cNvPr>
          <p:cNvSpPr txBox="1">
            <a:spLocks/>
          </p:cNvSpPr>
          <p:nvPr/>
        </p:nvSpPr>
        <p:spPr>
          <a:xfrm>
            <a:off x="1269920" y="185173"/>
            <a:ext cx="6911533" cy="430887"/>
          </a:xfrm>
          <a:prstGeom prst="rect">
            <a:avLst/>
          </a:prstGeom>
          <a:solidFill>
            <a:schemeClr val="bg1"/>
          </a:solidFill>
        </p:spPr>
        <p:txBody>
          <a:bodyPr wrap="none" rIns="5400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cap="all" baseline="0">
                <a:solidFill>
                  <a:srgbClr val="5C0F8C"/>
                </a:solidFill>
                <a:latin typeface="Helvetica Neue" pitchFamily="50"/>
                <a:ea typeface="+mj-ea"/>
                <a:cs typeface="+mj-cs"/>
              </a:defRPr>
            </a:lvl1pPr>
          </a:lstStyle>
          <a:p>
            <a:r>
              <a:rPr lang="fr-FR" sz="2200"/>
              <a:t>Ecosystème du calcul intensif en France</a:t>
            </a:r>
            <a:endParaRPr lang="fr-FR" sz="2200" dirty="0"/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30C79DBD-A64C-1148-B543-82EE21416C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255" y="572823"/>
            <a:ext cx="3942105" cy="400110"/>
          </a:xfrm>
        </p:spPr>
        <p:txBody>
          <a:bodyPr/>
          <a:lstStyle/>
          <a:p>
            <a:r>
              <a:rPr lang="fr-FR" dirty="0"/>
              <a:t>Paysage des moyens de calcul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B36172D-884C-5449-9830-FD3A5215475D}"/>
              </a:ext>
            </a:extLst>
          </p:cNvPr>
          <p:cNvSpPr txBox="1"/>
          <p:nvPr/>
        </p:nvSpPr>
        <p:spPr>
          <a:xfrm>
            <a:off x="611560" y="5859958"/>
            <a:ext cx="2995500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17/500 en France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seul T2 dans le top500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14/17 machine Bull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E73819D-DDF5-0446-8788-6B83A4D54662}"/>
              </a:ext>
            </a:extLst>
          </p:cNvPr>
          <p:cNvSpPr txBox="1"/>
          <p:nvPr/>
        </p:nvSpPr>
        <p:spPr>
          <a:xfrm>
            <a:off x="3779912" y="5859958"/>
            <a:ext cx="2999539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6/15 de GENCI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100 000 cœurs de calcul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1MWh-&gt;10MWh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DFCD126-1175-1C4F-BA69-62D41603A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02C0E7-B678-3540-B16A-8781CE9FB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Présentation GENCI/INRIA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BED584-771B-CD46-9931-3B85C2805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6023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3A89C5A-8DCA-3E4A-93C8-AF003F5F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9E2C04F-B4B1-0F49-BA72-3E791341A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A996D1F-E438-974C-B864-1D88F5F99E02}"/>
              </a:ext>
            </a:extLst>
          </p:cNvPr>
          <p:cNvSpPr txBox="1"/>
          <p:nvPr/>
        </p:nvSpPr>
        <p:spPr>
          <a:xfrm>
            <a:off x="2339751" y="2815266"/>
            <a:ext cx="4261103" cy="584775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3200" dirty="0"/>
              <a:t>Ecosystème régional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94ED9D-4EAA-1540-8172-EB4BF28F0356}"/>
              </a:ext>
            </a:extLst>
          </p:cNvPr>
          <p:cNvSpPr txBox="1"/>
          <p:nvPr/>
        </p:nvSpPr>
        <p:spPr>
          <a:xfrm>
            <a:off x="2340563" y="3495922"/>
            <a:ext cx="4260292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3200" dirty="0"/>
              <a:t>Ecosystème national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339085E-744A-004A-8846-0B664D99930B}"/>
              </a:ext>
            </a:extLst>
          </p:cNvPr>
          <p:cNvSpPr txBox="1"/>
          <p:nvPr/>
        </p:nvSpPr>
        <p:spPr>
          <a:xfrm>
            <a:off x="2339752" y="4142478"/>
            <a:ext cx="4261103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3200" dirty="0"/>
              <a:t>Ecosystème européen</a:t>
            </a:r>
          </a:p>
        </p:txBody>
      </p:sp>
      <p:sp>
        <p:nvSpPr>
          <p:cNvPr id="9" name="Flèche vers la droite 8">
            <a:extLst>
              <a:ext uri="{FF2B5EF4-FFF2-40B4-BE49-F238E27FC236}">
                <a16:creationId xmlns:a16="http://schemas.microsoft.com/office/drawing/2014/main" id="{987B0839-B7B3-AE44-804A-D2BB5A0298B8}"/>
              </a:ext>
            </a:extLst>
          </p:cNvPr>
          <p:cNvSpPr/>
          <p:nvPr/>
        </p:nvSpPr>
        <p:spPr>
          <a:xfrm>
            <a:off x="1282920" y="3014120"/>
            <a:ext cx="695347" cy="18706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ADDD41B-145B-8A4E-A169-9FED61AE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9475BE7-D4E3-FE45-AFB2-4287FBD4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FD8AFAAE-60EC-7E43-99EF-538AEBA4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3921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269920" y="185173"/>
            <a:ext cx="6134077" cy="430887"/>
          </a:xfrm>
        </p:spPr>
        <p:txBody>
          <a:bodyPr/>
          <a:lstStyle/>
          <a:p>
            <a:r>
              <a:rPr lang="fr-FR" sz="2200" dirty="0"/>
              <a:t>Infrastructure du calcul EN REGION</a:t>
            </a:r>
            <a:endParaRPr lang="fr-FR" sz="2200" noProof="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1278255" y="572823"/>
            <a:ext cx="6979988" cy="400110"/>
          </a:xfrm>
        </p:spPr>
        <p:txBody>
          <a:bodyPr/>
          <a:lstStyle/>
          <a:p>
            <a:r>
              <a:rPr lang="fr-FR" noProof="0" dirty="0" err="1"/>
              <a:t>Equip@meso</a:t>
            </a:r>
            <a:r>
              <a:rPr lang="fr-FR" noProof="0" dirty="0"/>
              <a:t>, le réseau des centres de calcul régionaux</a:t>
            </a:r>
            <a:endParaRPr lang="fr-FR" noProof="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5212" y="3562465"/>
            <a:ext cx="688877" cy="6941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740352" y="4293096"/>
            <a:ext cx="720080" cy="6480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996333" y="2129514"/>
            <a:ext cx="5457431" cy="17543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Objectifs de l’</a:t>
            </a:r>
            <a:r>
              <a:rPr lang="fr-FR" dirty="0" err="1"/>
              <a:t>Equipex</a:t>
            </a:r>
            <a:r>
              <a:rPr lang="fr-FR" dirty="0"/>
              <a:t> sur la période 2011-2019:</a:t>
            </a:r>
          </a:p>
          <a:p>
            <a:pPr marL="285750" indent="-285750">
              <a:buFont typeface="Wingdings" charset="2"/>
              <a:buChar char="§"/>
            </a:pPr>
            <a:r>
              <a:rPr lang="fr-FR" dirty="0"/>
              <a:t>Développer les équipements de calcul et les interactions au sein des centres de calcul</a:t>
            </a:r>
            <a:br>
              <a:rPr lang="fr-FR" dirty="0"/>
            </a:br>
            <a:r>
              <a:rPr lang="fr-FR" dirty="0"/>
              <a:t>régionaux</a:t>
            </a:r>
          </a:p>
          <a:p>
            <a:pPr marL="285750" indent="-285750">
              <a:buFont typeface="Wingdings" charset="2"/>
              <a:buChar char="§"/>
            </a:pPr>
            <a:r>
              <a:rPr lang="fr-FR" dirty="0"/>
              <a:t>Soutenir localement le programme à destination des TPE, PME et ETI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996333" y="4573532"/>
            <a:ext cx="5446844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dirty="0"/>
              <a:t>80% de la puissance en région</a:t>
            </a:r>
          </a:p>
          <a:p>
            <a:pPr marL="285750" indent="-285750">
              <a:buFont typeface="Wingdings" charset="2"/>
              <a:buChar char="§"/>
            </a:pPr>
            <a:r>
              <a:rPr lang="fr-FR" dirty="0"/>
              <a:t>Réseau de 10+7 </a:t>
            </a:r>
            <a:r>
              <a:rPr lang="fr-FR" dirty="0" err="1"/>
              <a:t>mésocentres</a:t>
            </a:r>
            <a:endParaRPr lang="fr-FR" dirty="0"/>
          </a:p>
          <a:p>
            <a:pPr marL="285750" indent="-285750">
              <a:buFont typeface="Wingdings" charset="2"/>
              <a:buChar char="§"/>
            </a:pPr>
            <a:r>
              <a:rPr lang="fr-FR" dirty="0"/>
              <a:t>11 M€ investis</a:t>
            </a: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273" y="2590238"/>
            <a:ext cx="1478757" cy="59581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2280" y="1603495"/>
            <a:ext cx="838263" cy="7445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8205D63-AAE2-6C46-BBB4-74094FC3F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C8DD503-AB03-9D49-9E44-91307AEB3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2F7B2E-19A9-5345-8BE4-66B25FED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754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59">
            <a:extLst>
              <a:ext uri="{FF2B5EF4-FFF2-40B4-BE49-F238E27FC236}">
                <a16:creationId xmlns:a16="http://schemas.microsoft.com/office/drawing/2014/main" id="{94A839C9-CFC7-0A4B-95F3-BC2BA773A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743" y="1373710"/>
            <a:ext cx="7225109" cy="510563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2B6B437-545D-244C-ADCC-B6E8728B98C5}"/>
              </a:ext>
            </a:extLst>
          </p:cNvPr>
          <p:cNvSpPr txBox="1"/>
          <p:nvPr/>
        </p:nvSpPr>
        <p:spPr>
          <a:xfrm>
            <a:off x="5650049" y="3827665"/>
            <a:ext cx="1188132" cy="1962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675" dirty="0"/>
              <a:t>Maison de la simulation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9F24131-8338-3B42-9360-16A738784681}"/>
              </a:ext>
            </a:extLst>
          </p:cNvPr>
          <p:cNvGrpSpPr/>
          <p:nvPr/>
        </p:nvGrpSpPr>
        <p:grpSpPr>
          <a:xfrm>
            <a:off x="2102346" y="3240737"/>
            <a:ext cx="341760" cy="276999"/>
            <a:chOff x="2803128" y="3177982"/>
            <a:chExt cx="455680" cy="369331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055FAAD1-48D2-B54A-A2AE-F4A256795E99}"/>
                </a:ext>
              </a:extLst>
            </p:cNvPr>
            <p:cNvSpPr/>
            <p:nvPr/>
          </p:nvSpPr>
          <p:spPr>
            <a:xfrm>
              <a:off x="2855640" y="3212975"/>
              <a:ext cx="288032" cy="268569"/>
            </a:xfrm>
            <a:prstGeom prst="ellipse">
              <a:avLst/>
            </a:prstGeom>
            <a:solidFill>
              <a:srgbClr val="DF4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5F39E027-DDEA-D549-A830-54F167C63C96}"/>
                </a:ext>
              </a:extLst>
            </p:cNvPr>
            <p:cNvSpPr txBox="1"/>
            <p:nvPr/>
          </p:nvSpPr>
          <p:spPr>
            <a:xfrm>
              <a:off x="2803128" y="3177982"/>
              <a:ext cx="45568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17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DF43EE5F-5997-474D-A522-799ADFFBCB4A}"/>
              </a:ext>
            </a:extLst>
          </p:cNvPr>
          <p:cNvGrpSpPr/>
          <p:nvPr/>
        </p:nvGrpSpPr>
        <p:grpSpPr>
          <a:xfrm>
            <a:off x="5454189" y="6191577"/>
            <a:ext cx="339016" cy="207749"/>
            <a:chOff x="10573009" y="4871282"/>
            <a:chExt cx="452021" cy="276999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31835BA4-C28A-1140-AF60-0BAF264D3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54156" y="4899738"/>
              <a:ext cx="180000" cy="180000"/>
            </a:xfrm>
            <a:prstGeom prst="ellipse">
              <a:avLst/>
            </a:prstGeom>
            <a:solidFill>
              <a:srgbClr val="DF4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63C98C3-B26B-E54E-859D-027A9AF9919B}"/>
                </a:ext>
              </a:extLst>
            </p:cNvPr>
            <p:cNvSpPr txBox="1"/>
            <p:nvPr/>
          </p:nvSpPr>
          <p:spPr>
            <a:xfrm>
              <a:off x="10573009" y="4871282"/>
              <a:ext cx="452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5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17</a:t>
              </a: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71E31A6E-A561-0B44-8112-43E5E4D79956}"/>
              </a:ext>
            </a:extLst>
          </p:cNvPr>
          <p:cNvSpPr txBox="1"/>
          <p:nvPr/>
        </p:nvSpPr>
        <p:spPr>
          <a:xfrm>
            <a:off x="5650049" y="6182315"/>
            <a:ext cx="1188132" cy="1962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675" dirty="0"/>
              <a:t>Home Centrale Nantes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DA5A90E-8569-4B47-AF86-531AF7C71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262" y="6198249"/>
            <a:ext cx="364971" cy="215240"/>
          </a:xfrm>
          <a:prstGeom prst="rect">
            <a:avLst/>
          </a:prstGeom>
        </p:spPr>
      </p:pic>
      <p:sp>
        <p:nvSpPr>
          <p:cNvPr id="16" name="Titre 4">
            <a:extLst>
              <a:ext uri="{FF2B5EF4-FFF2-40B4-BE49-F238E27FC236}">
                <a16:creationId xmlns:a16="http://schemas.microsoft.com/office/drawing/2014/main" id="{D98F0112-2E5C-6F44-B629-8AF2E27991A1}"/>
              </a:ext>
            </a:extLst>
          </p:cNvPr>
          <p:cNvSpPr txBox="1">
            <a:spLocks/>
          </p:cNvSpPr>
          <p:nvPr/>
        </p:nvSpPr>
        <p:spPr>
          <a:xfrm>
            <a:off x="1269920" y="185173"/>
            <a:ext cx="6134077" cy="430887"/>
          </a:xfrm>
          <a:prstGeom prst="rect">
            <a:avLst/>
          </a:prstGeom>
          <a:solidFill>
            <a:schemeClr val="bg1"/>
          </a:solidFill>
        </p:spPr>
        <p:txBody>
          <a:bodyPr wrap="none" rIns="5400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cap="all" baseline="0">
                <a:solidFill>
                  <a:srgbClr val="5C0F8C"/>
                </a:solidFill>
                <a:latin typeface="Helvetica Neue" pitchFamily="50"/>
                <a:ea typeface="+mj-ea"/>
                <a:cs typeface="+mj-cs"/>
              </a:defRPr>
            </a:lvl1pPr>
          </a:lstStyle>
          <a:p>
            <a:r>
              <a:rPr lang="fr-FR" sz="2200"/>
              <a:t>Infrastructure du calcul EN REGION</a:t>
            </a:r>
            <a:endParaRPr lang="fr-FR" sz="2200" dirty="0"/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1631C069-D5EF-2747-B5C7-8F9B424C8A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255" y="572823"/>
            <a:ext cx="7265322" cy="400110"/>
          </a:xfrm>
        </p:spPr>
        <p:txBody>
          <a:bodyPr/>
          <a:lstStyle/>
          <a:p>
            <a:r>
              <a:rPr lang="fr-FR" noProof="0" dirty="0" err="1"/>
              <a:t>Equip@meso</a:t>
            </a:r>
            <a:r>
              <a:rPr lang="fr-FR" noProof="0" dirty="0"/>
              <a:t>, le réseau des 17 centres de calcul régionaux</a:t>
            </a:r>
            <a:endParaRPr lang="fr-FR" noProof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4EDC4FD-AA4A-E84B-9276-013DE3824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6E8D54B-50A5-B940-A8FB-33A7FFC7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49F969FB-7091-E34C-B3A8-C41A4E8BF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4304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B58BE2E-E243-7D47-A5D2-3C452CFF8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255" y="572823"/>
            <a:ext cx="1239442" cy="400110"/>
          </a:xfrm>
        </p:spPr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7" name="Titre 3">
            <a:extLst>
              <a:ext uri="{FF2B5EF4-FFF2-40B4-BE49-F238E27FC236}">
                <a16:creationId xmlns:a16="http://schemas.microsoft.com/office/drawing/2014/main" id="{88B6DEED-D4DE-604B-B945-B7C94266AEF3}"/>
              </a:ext>
            </a:extLst>
          </p:cNvPr>
          <p:cNvSpPr txBox="1">
            <a:spLocks/>
          </p:cNvSpPr>
          <p:nvPr/>
        </p:nvSpPr>
        <p:spPr>
          <a:xfrm>
            <a:off x="1269920" y="185173"/>
            <a:ext cx="3123316" cy="769441"/>
          </a:xfrm>
          <a:prstGeom prst="rect">
            <a:avLst/>
          </a:prstGeom>
          <a:solidFill>
            <a:schemeClr val="bg1"/>
          </a:solidFill>
        </p:spPr>
        <p:txBody>
          <a:bodyPr wrap="none" rIns="5400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cap="all" baseline="0">
                <a:solidFill>
                  <a:srgbClr val="5C0F8C"/>
                </a:solidFill>
                <a:latin typeface="Helvetica Neue" pitchFamily="50"/>
                <a:ea typeface="+mj-ea"/>
                <a:cs typeface="+mj-cs"/>
              </a:defRPr>
            </a:lvl1pPr>
          </a:lstStyle>
          <a:p>
            <a:r>
              <a:rPr lang="fr-FR" sz="2200" dirty="0"/>
              <a:t>Type d’application</a:t>
            </a:r>
          </a:p>
          <a:p>
            <a:endParaRPr lang="fr-FR" sz="2200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737C05B-1F0C-F449-B3B0-50B17454C52A}"/>
              </a:ext>
            </a:extLst>
          </p:cNvPr>
          <p:cNvSpPr txBox="1">
            <a:spLocks/>
          </p:cNvSpPr>
          <p:nvPr/>
        </p:nvSpPr>
        <p:spPr>
          <a:xfrm>
            <a:off x="1278255" y="572823"/>
            <a:ext cx="4738798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itchFamily="5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Exemples d’applications académique</a:t>
            </a:r>
          </a:p>
        </p:txBody>
      </p:sp>
      <p:sp>
        <p:nvSpPr>
          <p:cNvPr id="9" name="Titre 4">
            <a:extLst>
              <a:ext uri="{FF2B5EF4-FFF2-40B4-BE49-F238E27FC236}">
                <a16:creationId xmlns:a16="http://schemas.microsoft.com/office/drawing/2014/main" id="{AF2B0046-85DB-EA4E-B2CC-C13E9994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20" y="185173"/>
            <a:ext cx="5708896" cy="430887"/>
          </a:xfrm>
        </p:spPr>
        <p:txBody>
          <a:bodyPr/>
          <a:lstStyle/>
          <a:p>
            <a:r>
              <a:rPr lang="fr-FR" sz="2200" dirty="0"/>
              <a:t>GENCI, l’infrastructure nationale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1085FCB-AD74-8F45-8544-2E5A23796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" r="-16"/>
          <a:stretch/>
        </p:blipFill>
        <p:spPr>
          <a:xfrm>
            <a:off x="134313" y="1124744"/>
            <a:ext cx="5394530" cy="475252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7FE11D4-87F3-DA43-98B2-A2C7305297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8843" y="1844824"/>
            <a:ext cx="3203241" cy="2617447"/>
          </a:xfrm>
          <a:prstGeom prst="rect">
            <a:avLst/>
          </a:prstGeom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D0C2037-A6B8-2B41-908F-6F953D781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775780-0D16-0749-A6F6-FAE1AC6CA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C4C5F8-219E-DA44-859E-99882407A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1946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B58BE2E-E243-7D47-A5D2-3C452CFF8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255" y="572823"/>
            <a:ext cx="1239442" cy="400110"/>
          </a:xfrm>
        </p:spPr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7" name="Titre 3">
            <a:extLst>
              <a:ext uri="{FF2B5EF4-FFF2-40B4-BE49-F238E27FC236}">
                <a16:creationId xmlns:a16="http://schemas.microsoft.com/office/drawing/2014/main" id="{88B6DEED-D4DE-604B-B945-B7C94266AEF3}"/>
              </a:ext>
            </a:extLst>
          </p:cNvPr>
          <p:cNvSpPr txBox="1">
            <a:spLocks/>
          </p:cNvSpPr>
          <p:nvPr/>
        </p:nvSpPr>
        <p:spPr>
          <a:xfrm>
            <a:off x="1269920" y="185173"/>
            <a:ext cx="3123316" cy="769441"/>
          </a:xfrm>
          <a:prstGeom prst="rect">
            <a:avLst/>
          </a:prstGeom>
          <a:solidFill>
            <a:schemeClr val="bg1"/>
          </a:solidFill>
        </p:spPr>
        <p:txBody>
          <a:bodyPr wrap="none" rIns="5400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cap="all" baseline="0">
                <a:solidFill>
                  <a:srgbClr val="5C0F8C"/>
                </a:solidFill>
                <a:latin typeface="Helvetica Neue" pitchFamily="50"/>
                <a:ea typeface="+mj-ea"/>
                <a:cs typeface="+mj-cs"/>
              </a:defRPr>
            </a:lvl1pPr>
          </a:lstStyle>
          <a:p>
            <a:r>
              <a:rPr lang="fr-FR" sz="2200" dirty="0"/>
              <a:t>Type d’application</a:t>
            </a:r>
          </a:p>
          <a:p>
            <a:endParaRPr lang="fr-FR" sz="2200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737C05B-1F0C-F449-B3B0-50B17454C52A}"/>
              </a:ext>
            </a:extLst>
          </p:cNvPr>
          <p:cNvSpPr txBox="1">
            <a:spLocks/>
          </p:cNvSpPr>
          <p:nvPr/>
        </p:nvSpPr>
        <p:spPr>
          <a:xfrm>
            <a:off x="1278255" y="572823"/>
            <a:ext cx="4507965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itchFamily="5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Exemples d’applications industriels</a:t>
            </a:r>
          </a:p>
        </p:txBody>
      </p:sp>
      <p:sp>
        <p:nvSpPr>
          <p:cNvPr id="9" name="Titre 4">
            <a:extLst>
              <a:ext uri="{FF2B5EF4-FFF2-40B4-BE49-F238E27FC236}">
                <a16:creationId xmlns:a16="http://schemas.microsoft.com/office/drawing/2014/main" id="{AF2B0046-85DB-EA4E-B2CC-C13E9994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20" y="185173"/>
            <a:ext cx="5708896" cy="430887"/>
          </a:xfrm>
        </p:spPr>
        <p:txBody>
          <a:bodyPr/>
          <a:lstStyle/>
          <a:p>
            <a:r>
              <a:rPr lang="fr-FR" sz="2200" dirty="0"/>
              <a:t>GENCI, l’infrastructure nationale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136BA02-6709-0B4A-BD20-3C51E6EB24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773" y="1360583"/>
            <a:ext cx="4801848" cy="331106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1200A31-04A0-2044-BCF7-64315BC92B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6056" y="1840366"/>
            <a:ext cx="3871044" cy="2660581"/>
          </a:xfrm>
          <a:prstGeom prst="rect">
            <a:avLst/>
          </a:prstGeom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D8673FC-DECF-0643-B2CE-8297FCD7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04/2019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C676F1-1836-4641-91AA-E373E205A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GENCI/INRIA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35CEF7-E45E-3642-94D6-5312A549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7B68-FC32-4E35-9CDA-1CB03524C245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772234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GENCI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C74B5"/>
      </a:accent1>
      <a:accent2>
        <a:srgbClr val="A8A8AA"/>
      </a:accent2>
      <a:accent3>
        <a:srgbClr val="F08A00"/>
      </a:accent3>
      <a:accent4>
        <a:srgbClr val="5C0F8C"/>
      </a:accent4>
      <a:accent5>
        <a:srgbClr val="BBD050"/>
      </a:accent5>
      <a:accent6>
        <a:srgbClr val="B85195"/>
      </a:accent6>
      <a:hlink>
        <a:srgbClr val="595959"/>
      </a:hlink>
      <a:folHlink>
        <a:srgbClr val="7F7F7F"/>
      </a:folHlink>
    </a:clrScheme>
    <a:fontScheme name="GENCI">
      <a:majorFont>
        <a:latin typeface="Helvetica Neue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11331</TotalTime>
  <Words>2570</Words>
  <Application>Microsoft Macintosh PowerPoint</Application>
  <PresentationFormat>Affichage à l'écran (4:3)</PresentationFormat>
  <Paragraphs>800</Paragraphs>
  <Slides>36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4" baseType="lpstr">
      <vt:lpstr>ＭＳ Ｐゴシック</vt:lpstr>
      <vt:lpstr>Arial</vt:lpstr>
      <vt:lpstr>Calibri</vt:lpstr>
      <vt:lpstr>Helvetica</vt:lpstr>
      <vt:lpstr>Helvetica Neue</vt:lpstr>
      <vt:lpstr>Times New Roman</vt:lpstr>
      <vt:lpstr>Wingdings</vt:lpstr>
      <vt:lpstr>blank</vt:lpstr>
      <vt:lpstr>Présentation de GENCI et de la pyramide de calcul  Jean-Philippe Proux  Delphine Theodorou </vt:lpstr>
      <vt:lpstr>Grand équipement national de calcul intensif</vt:lpstr>
      <vt:lpstr>Ecosystème du calcul intensif en France</vt:lpstr>
      <vt:lpstr>Présentation PowerPoint</vt:lpstr>
      <vt:lpstr>Présentation PowerPoint</vt:lpstr>
      <vt:lpstr>Infrastructure du calcul EN REGION</vt:lpstr>
      <vt:lpstr>Présentation PowerPoint</vt:lpstr>
      <vt:lpstr>GENCI, l’infrastructure nationale</vt:lpstr>
      <vt:lpstr>GENCI, l’infrastructure nationale</vt:lpstr>
      <vt:lpstr>GENCI, l’infrastructure nationale</vt:lpstr>
      <vt:lpstr>Présentation PowerPoint</vt:lpstr>
      <vt:lpstr>GENCI, l’infrastructure nationale</vt:lpstr>
      <vt:lpstr>GENCI, l’infrastructure nationale</vt:lpstr>
      <vt:lpstr>GENCI, l’infrastructure nationale</vt:lpstr>
      <vt:lpstr>GENCI, l’infrastructure nationale</vt:lpstr>
      <vt:lpstr>GENCI, l’infrastructure nationale</vt:lpstr>
      <vt:lpstr>COMMENT ACCÉDER aux ressources GENCI ?</vt:lpstr>
      <vt:lpstr>Synoptique du processus d’accès DARI</vt:lpstr>
      <vt:lpstr>PROCESSUS D’ATTRIBUTION DES HEURES</vt:lpstr>
      <vt:lpstr>Enjeux</vt:lpstr>
      <vt:lpstr>COMMENT ACCÉDER aux ressources GENCI ?</vt:lpstr>
      <vt:lpstr>Présentation du processus d’acces</vt:lpstr>
      <vt:lpstr>COMMENT ACCÉDER aux ressources GENCI ?</vt:lpstr>
      <vt:lpstr>Synoptique des Accès Dynamiques</vt:lpstr>
      <vt:lpstr>COMMENT ACCÉDER aux ressources GENCI ?</vt:lpstr>
      <vt:lpstr>BilAn des ressources de GENCI ?</vt:lpstr>
      <vt:lpstr>Présentation PowerPoint</vt:lpstr>
      <vt:lpstr>PRACE, l’Infrastructure européenne</vt:lpstr>
      <vt:lpstr>PRACE, l’Infrastructure européenne</vt:lpstr>
      <vt:lpstr>GENCI MOTEUR DANS L’EUROPE du HPC </vt:lpstr>
      <vt:lpstr>GENCI, l’infrastructure nationale</vt:lpstr>
      <vt:lpstr>Usage des supercalculateurs nationaux</vt:lpstr>
      <vt:lpstr>Présentation PowerPoint</vt:lpstr>
      <vt:lpstr>Relation GENCI / INRIA</vt:lpstr>
      <vt:lpstr>En Conclusion</vt:lpstr>
      <vt:lpstr>Merci de votre attention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de GENCI</dc:title>
  <dc:creator>Laetitia Baudin</dc:creator>
  <cp:lastModifiedBy>jean-philippe proux</cp:lastModifiedBy>
  <cp:revision>735</cp:revision>
  <cp:lastPrinted>2017-09-21T07:33:19Z</cp:lastPrinted>
  <dcterms:created xsi:type="dcterms:W3CDTF">2015-05-29T09:43:05Z</dcterms:created>
  <dcterms:modified xsi:type="dcterms:W3CDTF">2019-04-02T08:18:18Z</dcterms:modified>
</cp:coreProperties>
</file>